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iY6vAVDo0wST5dMPMHvJXl60LA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B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7" d="100"/>
          <a:sy n="117" d="100"/>
        </p:scale>
        <p:origin x="-146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08307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.gov.br/materia/-/asset_publisher/Kujrw0TZC2Mb/content/id/40731752/do1-2018-09-13-instrucao-normativa-n-2-de-12-de-setembro-de-2018-40731584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in.gov.br/en/web/dou/-/instrucao-normativa-srt/mgi-n-38-de-20-de-novembro-de-2023-52454598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692195" y="565118"/>
            <a:ext cx="7774632" cy="1827634"/>
          </a:xfrm>
          <a:prstGeom prst="rect">
            <a:avLst/>
          </a:prstGeom>
          <a:solidFill>
            <a:srgbClr val="68B8B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Calibri"/>
              <a:buNone/>
            </a:pPr>
            <a:r>
              <a:rPr lang="pt-BR" sz="3959" b="1" dirty="0">
                <a:solidFill>
                  <a:schemeClr val="lt1"/>
                </a:solidFill>
              </a:rPr>
              <a:t>Atestados e Declarações de Comparecimento a Serviços de Saúde</a:t>
            </a:r>
            <a:endParaRPr sz="3959" b="1" dirty="0">
              <a:solidFill>
                <a:schemeClr val="lt1"/>
              </a:solidFill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733245" y="2855344"/>
            <a:ext cx="7737895" cy="2777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1800" b="1" dirty="0">
                <a:solidFill>
                  <a:schemeClr val="dk1"/>
                </a:solidFill>
              </a:rPr>
              <a:t>Atestados médicos ou odontológicos </a:t>
            </a:r>
            <a:r>
              <a:rPr lang="pt-BR" sz="1800" dirty="0">
                <a:solidFill>
                  <a:schemeClr val="dk1"/>
                </a:solidFill>
              </a:rPr>
              <a:t>do servidor, ou de seus dependentes cadastrados, </a:t>
            </a:r>
            <a:r>
              <a:rPr lang="pt-BR" sz="1800" b="1" dirty="0">
                <a:solidFill>
                  <a:schemeClr val="tx1"/>
                </a:solidFill>
              </a:rPr>
              <a:t>comunique</a:t>
            </a:r>
            <a:r>
              <a:rPr lang="pt-BR" sz="1800" dirty="0">
                <a:solidFill>
                  <a:schemeClr val="dk1"/>
                </a:solidFill>
              </a:rPr>
              <a:t> por </a:t>
            </a:r>
            <a:r>
              <a:rPr lang="pt-BR" sz="1800" i="1" dirty="0">
                <a:solidFill>
                  <a:schemeClr val="dk1"/>
                </a:solidFill>
              </a:rPr>
              <a:t>e-mail</a:t>
            </a:r>
            <a:r>
              <a:rPr lang="pt-BR" sz="1800" dirty="0">
                <a:solidFill>
                  <a:schemeClr val="dk1"/>
                </a:solidFill>
              </a:rPr>
              <a:t> à chefia imediata em até 24 horas. </a:t>
            </a: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lang="pt-BR" sz="1800" dirty="0">
              <a:solidFill>
                <a:schemeClr val="dk1"/>
              </a:solidFill>
            </a:endParaRP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1800" dirty="0">
                <a:solidFill>
                  <a:schemeClr val="dk1"/>
                </a:solidFill>
                <a:sym typeface="Calibri"/>
              </a:rPr>
              <a:t>No caso de consultas ou outros serviços pré-agendados, comunicar com antecedência.</a:t>
            </a: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lang="pt-BR" sz="1800" dirty="0">
              <a:solidFill>
                <a:schemeClr val="dk1"/>
              </a:solidFill>
            </a:endParaRP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1800" b="1" dirty="0">
                <a:solidFill>
                  <a:schemeClr val="dk1"/>
                </a:solidFill>
                <a:sym typeface="Calibri"/>
              </a:rPr>
              <a:t>Não</a:t>
            </a:r>
            <a:r>
              <a:rPr lang="pt-BR" sz="1800" dirty="0">
                <a:solidFill>
                  <a:schemeClr val="dk1"/>
                </a:solidFill>
                <a:sym typeface="Calibri"/>
              </a:rPr>
              <a:t> enviar o atestado para a chefia! </a:t>
            </a: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lang="pt-BR" sz="1800" dirty="0">
              <a:solidFill>
                <a:schemeClr val="dk1"/>
              </a:solidFill>
            </a:endParaRP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1800" dirty="0">
                <a:solidFill>
                  <a:schemeClr val="dk1"/>
                </a:solidFill>
                <a:sym typeface="Calibri"/>
              </a:rPr>
              <a:t>Caso o servidor não possa fazer o comunicado, seu representante poderá fazer.</a:t>
            </a: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lang="pt-BR" sz="2240" dirty="0">
              <a:solidFill>
                <a:schemeClr val="dk1"/>
              </a:solidFill>
            </a:endParaRP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sz="224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3563073" y="5958531"/>
            <a:ext cx="864096" cy="15773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5017039" y="5852754"/>
            <a:ext cx="1067130" cy="3692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24 horas</a:t>
            </a:r>
            <a:endParaRPr sz="1800" b="1" i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C:\Users\Gestão de Pessoas\AppData\Local\Microsoft\Windows\INetCache\IE\KCYMIOZF\email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196" y="5450796"/>
            <a:ext cx="1164566" cy="96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Página 2 – O Blog Se Liga na Dica vai te sugerir dicas para o seu dia a  dia, ou até mesmo para o fim de semana. Nos acompanhe nos posts 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15" y="451975"/>
            <a:ext cx="4830793" cy="1473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448574" y="2053087"/>
            <a:ext cx="4047226" cy="407307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50800" indent="0" algn="ctr">
              <a:buNone/>
            </a:pPr>
            <a:r>
              <a:rPr lang="pt-BR" b="1" dirty="0"/>
              <a:t>ATESTADO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>
                <a:solidFill>
                  <a:schemeClr val="tx1"/>
                </a:solidFill>
              </a:rPr>
              <a:t>Documento onde o médico ou dentista informa necessidade de afastamento do trabalho </a:t>
            </a:r>
            <a:r>
              <a:rPr lang="pt-BR" sz="1200" b="1" dirty="0">
                <a:solidFill>
                  <a:schemeClr val="tx1"/>
                </a:solidFill>
              </a:rPr>
              <a:t>por um dia inteiro ou mais</a:t>
            </a:r>
            <a:r>
              <a:rPr lang="pt-BR" sz="1200" dirty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>
                <a:solidFill>
                  <a:schemeClr val="tx1"/>
                </a:solidFill>
              </a:rPr>
              <a:t>Em até 05 dias corridos da data de emissão do atestado, acesse </a:t>
            </a:r>
            <a:r>
              <a:rPr lang="pt-BR" sz="1200" b="1" dirty="0">
                <a:solidFill>
                  <a:schemeClr val="tx1"/>
                </a:solidFill>
              </a:rPr>
              <a:t>SOU.GOV</a:t>
            </a:r>
            <a:r>
              <a:rPr lang="pt-BR" sz="1200" dirty="0">
                <a:solidFill>
                  <a:schemeClr val="tx1"/>
                </a:solidFill>
              </a:rPr>
              <a:t>, clique em Autoatendimento/Incluir/Atestado e execute todos os passos até visualizar a mensagem de conclusão. O </a:t>
            </a:r>
            <a:r>
              <a:rPr lang="pt-BR" sz="1200" dirty="0" err="1">
                <a:solidFill>
                  <a:schemeClr val="tx1"/>
                </a:solidFill>
              </a:rPr>
              <a:t>Siass</a:t>
            </a:r>
            <a:r>
              <a:rPr lang="pt-BR" sz="1200" dirty="0">
                <a:solidFill>
                  <a:schemeClr val="tx1"/>
                </a:solidFill>
              </a:rPr>
              <a:t> Inconfidentes (Ouro Preto) receberá o documento e providenciará o registro ou agendamento de perícia/junta médica, se for necessário conforme fluxograma </a:t>
            </a:r>
            <a:r>
              <a:rPr lang="pt-BR" sz="1200" dirty="0" err="1">
                <a:solidFill>
                  <a:schemeClr val="tx1"/>
                </a:solidFill>
              </a:rPr>
              <a:t>Siass</a:t>
            </a:r>
            <a:r>
              <a:rPr lang="pt-BR" sz="1200" dirty="0">
                <a:solidFill>
                  <a:schemeClr val="tx1"/>
                </a:solidFill>
              </a:rPr>
              <a:t> na próxima tela.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>
                <a:solidFill>
                  <a:schemeClr val="tx1"/>
                </a:solidFill>
              </a:rPr>
              <a:t>Caso este documento não informe o CID que justifica o afastamento, ou conste o código </a:t>
            </a:r>
            <a:r>
              <a:rPr lang="pt-BR" sz="1200" b="1" dirty="0">
                <a:solidFill>
                  <a:schemeClr val="tx1"/>
                </a:solidFill>
              </a:rPr>
              <a:t>Z 763</a:t>
            </a:r>
            <a:r>
              <a:rPr lang="pt-BR" sz="1200" dirty="0">
                <a:solidFill>
                  <a:schemeClr val="tx1"/>
                </a:solidFill>
              </a:rPr>
              <a:t>, será agendada perícia para o servidor ou dependente.</a:t>
            </a:r>
          </a:p>
          <a:p>
            <a:pPr marL="50800" indent="0" algn="just">
              <a:buNone/>
            </a:pPr>
            <a:endParaRPr lang="pt-BR" sz="1800" dirty="0"/>
          </a:p>
          <a:p>
            <a:pPr marL="50800" indent="0">
              <a:buNone/>
            </a:pPr>
            <a:endParaRPr lang="pt-BR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2"/>
          </p:nvPr>
        </p:nvSpPr>
        <p:spPr>
          <a:xfrm>
            <a:off x="4648200" y="2070340"/>
            <a:ext cx="4021347" cy="405582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50800" indent="0" algn="ctr">
              <a:buNone/>
            </a:pPr>
            <a:r>
              <a:rPr lang="pt-BR" b="1" dirty="0"/>
              <a:t>DECLARAÇÃO DE COMPARECIMENTO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>
                <a:solidFill>
                  <a:schemeClr val="tx1"/>
                </a:solidFill>
              </a:rPr>
              <a:t>Documento onde o profissional de saúde, posto ou clínica informa que o servidor esteve presente em consulta, exame, ou outros procedimentos por </a:t>
            </a:r>
            <a:r>
              <a:rPr lang="pt-BR" sz="1200" b="1" dirty="0">
                <a:solidFill>
                  <a:schemeClr val="tx1"/>
                </a:solidFill>
              </a:rPr>
              <a:t>algumas horas </a:t>
            </a:r>
            <a:r>
              <a:rPr lang="pt-BR" sz="1200" dirty="0">
                <a:solidFill>
                  <a:schemeClr val="tx1"/>
                </a:solidFill>
              </a:rPr>
              <a:t>de um determinado dia.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>
                <a:solidFill>
                  <a:schemeClr val="tx1"/>
                </a:solidFill>
              </a:rPr>
              <a:t>Este documento justifica a ausência e será </a:t>
            </a:r>
            <a:r>
              <a:rPr lang="pt-BR" sz="1200" b="1" dirty="0">
                <a:solidFill>
                  <a:schemeClr val="tx1"/>
                </a:solidFill>
              </a:rPr>
              <a:t>encaminhado para chefia imediata por e-mail </a:t>
            </a:r>
            <a:r>
              <a:rPr lang="pt-BR" sz="1200" dirty="0">
                <a:solidFill>
                  <a:schemeClr val="tx1"/>
                </a:solidFill>
              </a:rPr>
              <a:t>para avaliação da reposição de horário ou abono.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>
                <a:solidFill>
                  <a:schemeClr val="tx1"/>
                </a:solidFill>
              </a:rPr>
              <a:t>Este documento </a:t>
            </a:r>
            <a:r>
              <a:rPr lang="pt-BR" sz="1200" b="1" dirty="0">
                <a:solidFill>
                  <a:schemeClr val="tx1"/>
                </a:solidFill>
              </a:rPr>
              <a:t>não</a:t>
            </a:r>
            <a:r>
              <a:rPr lang="pt-BR" sz="1200" dirty="0">
                <a:solidFill>
                  <a:schemeClr val="tx1"/>
                </a:solidFill>
              </a:rPr>
              <a:t> informa o código CID.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>
                <a:solidFill>
                  <a:schemeClr val="tx1"/>
                </a:solidFill>
              </a:rPr>
              <a:t>Este documento </a:t>
            </a:r>
            <a:r>
              <a:rPr lang="pt-BR" sz="1200" b="1" dirty="0">
                <a:solidFill>
                  <a:schemeClr val="tx1"/>
                </a:solidFill>
              </a:rPr>
              <a:t>não</a:t>
            </a:r>
            <a:r>
              <a:rPr lang="pt-BR" sz="1200" dirty="0">
                <a:solidFill>
                  <a:schemeClr val="tx1"/>
                </a:solidFill>
              </a:rPr>
              <a:t> deve ser encaminhado para o setor de Gestão de Pessoas ou </a:t>
            </a:r>
            <a:r>
              <a:rPr lang="pt-BR" sz="1200" dirty="0" err="1">
                <a:solidFill>
                  <a:schemeClr val="tx1"/>
                </a:solidFill>
              </a:rPr>
              <a:t>Siass</a:t>
            </a:r>
            <a:r>
              <a:rPr lang="pt-BR" sz="1200" dirty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>
                <a:solidFill>
                  <a:schemeClr val="tx1"/>
                </a:solidFill>
              </a:rPr>
              <a:t>Limite de dispensa de compensação conforme Art. 13 da </a:t>
            </a:r>
            <a:r>
              <a:rPr lang="pt-BR" sz="1200" dirty="0">
                <a:solidFill>
                  <a:schemeClr val="tx1"/>
                </a:solidFill>
                <a:hlinkClick r:id="rId3"/>
              </a:rPr>
              <a:t>IN 02/2018</a:t>
            </a:r>
            <a:r>
              <a:rPr lang="pt-BR" sz="1200" dirty="0">
                <a:solidFill>
                  <a:schemeClr val="tx1"/>
                </a:solidFill>
              </a:rPr>
              <a:t>, alterada pela </a:t>
            </a:r>
            <a:r>
              <a:rPr lang="pt-BR" sz="1200" dirty="0">
                <a:solidFill>
                  <a:schemeClr val="tx1"/>
                </a:solidFill>
                <a:hlinkClick r:id="rId4"/>
              </a:rPr>
              <a:t>IN </a:t>
            </a:r>
            <a:r>
              <a:rPr lang="pt-BR" sz="1200" dirty="0" smtClean="0">
                <a:solidFill>
                  <a:schemeClr val="tx1"/>
                </a:solidFill>
                <a:hlinkClick r:id="rId4"/>
              </a:rPr>
              <a:t>38/2023</a:t>
            </a:r>
            <a:r>
              <a:rPr lang="pt-BR" sz="1200" dirty="0">
                <a:solidFill>
                  <a:schemeClr val="tx1"/>
                </a:solidFill>
                <a:hlinkClick r:id="rId4"/>
              </a:rPr>
              <a:t>.</a:t>
            </a:r>
            <a:endParaRPr lang="pt-BR" sz="1200" dirty="0">
              <a:solidFill>
                <a:schemeClr val="tx1"/>
              </a:solidFill>
            </a:endParaRPr>
          </a:p>
          <a:p>
            <a:pPr marL="50800" indent="0" algn="just">
              <a:buNone/>
            </a:pPr>
            <a:endParaRPr lang="pt-BR" sz="1800" dirty="0">
              <a:solidFill>
                <a:schemeClr val="tx1"/>
              </a:solidFill>
            </a:endParaRPr>
          </a:p>
          <a:p>
            <a:pPr marL="50800" indent="0" algn="just">
              <a:buNone/>
            </a:pPr>
            <a:endParaRPr lang="pt-BR" dirty="0"/>
          </a:p>
          <a:p>
            <a:pPr marL="50800" indent="0" algn="just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375" y="5656069"/>
            <a:ext cx="704221" cy="36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596" y="5738695"/>
            <a:ext cx="445219" cy="10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529" y="5656069"/>
            <a:ext cx="1038075" cy="415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815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258425" cy="7715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3"/>
          <p:cNvSpPr/>
          <p:nvPr/>
        </p:nvSpPr>
        <p:spPr>
          <a:xfrm>
            <a:off x="827584" y="260648"/>
            <a:ext cx="2520280" cy="432048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Fluxograma Siass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169215" cy="72602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>Orientações PROGEP/IFMG</a:t>
            </a:r>
            <a:br>
              <a:rPr lang="pt-BR" dirty="0"/>
            </a:br>
            <a:r>
              <a:rPr lang="pt-BR" dirty="0"/>
              <a:t>                                                                </a:t>
            </a:r>
            <a:endParaRPr dirty="0"/>
          </a:p>
        </p:txBody>
      </p:sp>
      <p:sp>
        <p:nvSpPr>
          <p:cNvPr id="3" name="CaixaDeTexto 2"/>
          <p:cNvSpPr txBox="1"/>
          <p:nvPr/>
        </p:nvSpPr>
        <p:spPr>
          <a:xfrm>
            <a:off x="483079" y="1155940"/>
            <a:ext cx="81519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Orientações para os casos de afastamento por problema de saúde do servidor ou dos seus familiares, bem como outras ausências:</a:t>
            </a:r>
          </a:p>
          <a:p>
            <a:endParaRPr lang="pt-BR" sz="1200" dirty="0">
              <a:latin typeface="Calibri" pitchFamily="34" charset="0"/>
              <a:cs typeface="Calibri" pitchFamily="34" charset="0"/>
            </a:endParaRPr>
          </a:p>
          <a:p>
            <a:pPr marL="228600" indent="-228600" algn="just">
              <a:buFont typeface="+mj-lt"/>
              <a:buAutoNum type="alphaLcParenR"/>
            </a:pPr>
            <a:r>
              <a:rPr lang="pt-BR" sz="1200" b="1" dirty="0">
                <a:latin typeface="Calibri" pitchFamily="34" charset="0"/>
                <a:cs typeface="Calibri" pitchFamily="34" charset="0"/>
              </a:rPr>
              <a:t>é responsabilidade obrigatória exclusiva do servidor, ou seu representante, comunicar à sua chefia imediata, nas primeiras 24 horas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, o afastamento das atividades laborais por motivo de licença da própria saúde ou licença por motivo de doença em pessoa da família, considerando o  inciso I do art. 117 da lei nº 8.112/1990;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>
                <a:latin typeface="Calibri" pitchFamily="34" charset="0"/>
                <a:cs typeface="Calibri" pitchFamily="34" charset="0"/>
              </a:rPr>
              <a:t>o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atestado médico será encaminhado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via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SOU.GOV.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O </a:t>
            </a:r>
            <a:r>
              <a:rPr lang="pt-BR" sz="1200" dirty="0" err="1">
                <a:latin typeface="Calibri" pitchFamily="34" charset="0"/>
                <a:cs typeface="Calibri" pitchFamily="34" charset="0"/>
              </a:rPr>
              <a:t>Siass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 receberá e realizará validação no sistema  ou agendamento de perícia/junta médica, conforme o fluxograma;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>
                <a:latin typeface="Calibri" pitchFamily="34" charset="0"/>
                <a:cs typeface="Calibri" pitchFamily="34" charset="0"/>
              </a:rPr>
              <a:t>O atestado é aceito se enviado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em até 05 dias da emissão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>
                <a:latin typeface="Calibri" pitchFamily="34" charset="0"/>
                <a:cs typeface="Calibri" pitchFamily="34" charset="0"/>
              </a:rPr>
              <a:t>a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ausência por uma fração do dia em horário de trabalho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, por motivo de consulta, tratamento de saúde, exames e demais procedimentos médicos, deve ser avisada à chefia imediata; apesar de não gerar licença, por falta de amparo legal. A ausência é comprovada por meio de declaração de comparecimento emitida pelo profissional ou serviço de saúde, para constar como justificativa da ausência devendo, a critério da chefia imediata do servidor, ocorrer a compensação do horário, conforme prevê a legislação em vigor (parágrafo único do art. 44 da Lei nº 8.112/1990);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>
                <a:latin typeface="Calibri" pitchFamily="34" charset="0"/>
                <a:cs typeface="Calibri" pitchFamily="34" charset="0"/>
              </a:rPr>
              <a:t>a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ausência por motivo de doença em pessoa da família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é aceita se o familiar em questão já constar como dependente cadastrado no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SOU.GOV. Caso o familiar ainda não seja cadastrado, inicie o cadastro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 para a Gestão de Pessoas validar e já envie o atestado pelo mesmo aplicativo;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>
                <a:latin typeface="Calibri" pitchFamily="34" charset="0"/>
                <a:cs typeface="Calibri" pitchFamily="34" charset="0"/>
              </a:rPr>
              <a:t>não compete à chefia imediata ou às áreas de gestão de pessoas receber, guardar ou ter acesso aos atestados médicos e informações sigilosas do prontuário do servidor, inclusive os atestados que subsidiarão as licenças dispensadas de perícia;</a:t>
            </a:r>
          </a:p>
          <a:p>
            <a:pPr algn="just"/>
            <a:endParaRPr lang="pt-BR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169215" cy="72602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>Orientações PROGEP/IFMG</a:t>
            </a:r>
            <a:br>
              <a:rPr lang="pt-BR" dirty="0"/>
            </a:br>
            <a:r>
              <a:rPr lang="pt-BR" dirty="0"/>
              <a:t>                                                                </a:t>
            </a:r>
            <a:endParaRPr dirty="0"/>
          </a:p>
        </p:txBody>
      </p:sp>
      <p:sp>
        <p:nvSpPr>
          <p:cNvPr id="2" name="CaixaDeTexto 1"/>
          <p:cNvSpPr txBox="1"/>
          <p:nvPr/>
        </p:nvSpPr>
        <p:spPr>
          <a:xfrm>
            <a:off x="457200" y="1130060"/>
            <a:ext cx="81260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Perguntas Frequentes</a:t>
            </a:r>
          </a:p>
          <a:p>
            <a:endParaRPr lang="pt-BR" sz="1200" b="1" dirty="0">
              <a:latin typeface="Calibri" pitchFamily="34" charset="0"/>
              <a:cs typeface="Calibri" pitchFamily="34" charset="0"/>
            </a:endParaRPr>
          </a:p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1. Sou obrigado a autorizar a especificação do CID no atestado?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Ao servidor é assegurado o direito de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não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 autorizar a especificação do diagnóstico em seu atestado. Neste caso, o servidor deverá submeter-se à Perícia Oficial, independentemente do número de dias de afastamento solicitados.</a:t>
            </a:r>
          </a:p>
          <a:p>
            <a:endParaRPr lang="pt-BR" sz="1200" dirty="0">
              <a:latin typeface="Calibri" pitchFamily="34" charset="0"/>
              <a:cs typeface="Calibri" pitchFamily="34" charset="0"/>
            </a:endParaRPr>
          </a:p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2. Em que casos não haverá perícia?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a) Em licenças para tratamento da própria saúde de 1 a 5 dias e que não ultrapassem 14 dias no acumulado dos últimos doze meses;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b)Em licenças para acompanhamento de familiar doente de 1 a 3 dias e que não ultrapassem 14 dias no acumulado dos últimos doze meses.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3. A quais familiares se estende o direito à Licença para tratamento de Saúde em Pessoa da Família?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Considera-se pessoa da família, para essa finalidade: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200" dirty="0">
                <a:latin typeface="Calibri" pitchFamily="34" charset="0"/>
                <a:cs typeface="Calibri" pitchFamily="34" charset="0"/>
              </a:rPr>
              <a:t>cônjuge ou companheiro;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200" dirty="0">
                <a:latin typeface="Calibri" pitchFamily="34" charset="0"/>
                <a:cs typeface="Calibri" pitchFamily="34" charset="0"/>
              </a:rPr>
              <a:t>pai, mãe, padrasto ou madrasta,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200" dirty="0">
                <a:latin typeface="Calibri" pitchFamily="34" charset="0"/>
                <a:cs typeface="Calibri" pitchFamily="34" charset="0"/>
              </a:rPr>
              <a:t>filhos; enteados .</a:t>
            </a:r>
          </a:p>
          <a:p>
            <a:pPr marL="171450" indent="-171450">
              <a:buFontTx/>
              <a:buChar char="-"/>
            </a:pPr>
            <a:endParaRPr lang="pt-BR" sz="1200" dirty="0">
              <a:latin typeface="Calibri" pitchFamily="34" charset="0"/>
              <a:cs typeface="Calibri" pitchFamily="34" charset="0"/>
            </a:endParaRPr>
          </a:p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4. A licença para acompanhamento de pessoa da família em tratamento é remunerada? E qual o prazo máximo de afastamento para acompanhamento?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Nos primeiros 60 dias, consecutivos ou não, a remuneração do servidor será mantida. Caso essa licença seja prorrogada para além dos 60 dias, o servidor não será mais remunerado. Essa contagem se aplica a cada ciclo de 12 meses.  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5. Posso tirar licença para tratamento de saúde estando de férias?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a) O servidor que necessitar de tratamento de saúde durante o período de férias, não terá suas férias interrompidas. Após o término, deverá comparecer à unidade de atenção à saúde do servidor para avaliação da capacidade laborativa (art. 80 da Lei n° 8.112, de 1990 ).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b) O servidor que entrar de licença para tratamento de saúde até o dia anterior ao início de suas férias, terá o período das férias suspenso enquanto durar o afastamento, devendo ser remarcado.</a:t>
            </a:r>
          </a:p>
        </p:txBody>
      </p:sp>
    </p:spTree>
    <p:extLst>
      <p:ext uri="{BB962C8B-B14F-4D97-AF65-F5344CB8AC3E}">
        <p14:creationId xmlns:p14="http://schemas.microsoft.com/office/powerpoint/2010/main" val="2677688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169215" cy="72602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>Orientações PROGEP/IFMG</a:t>
            </a:r>
            <a:br>
              <a:rPr lang="pt-BR" dirty="0"/>
            </a:br>
            <a:r>
              <a:rPr lang="pt-BR" dirty="0"/>
              <a:t>                                                                </a:t>
            </a:r>
            <a:endParaRPr dirty="0"/>
          </a:p>
        </p:txBody>
      </p:sp>
      <p:sp>
        <p:nvSpPr>
          <p:cNvPr id="2" name="CaixaDeTexto 1"/>
          <p:cNvSpPr txBox="1"/>
          <p:nvPr/>
        </p:nvSpPr>
        <p:spPr>
          <a:xfrm>
            <a:off x="457200" y="1130060"/>
            <a:ext cx="81260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6. Professores substitutos e professores visitantes seguem o mesmo fluxo para licença para tratamento da própria saúde?</a:t>
            </a:r>
          </a:p>
          <a:p>
            <a:pPr algn="just"/>
            <a:r>
              <a:rPr lang="pt-BR" sz="1200" dirty="0">
                <a:latin typeface="Calibri" pitchFamily="34" charset="0"/>
                <a:cs typeface="Calibri" pitchFamily="34" charset="0"/>
              </a:rPr>
              <a:t>Sim. No entanto, os ocupantes de cargos comissionados sem vínculo com o serviço público, os empregados públicos, os anistiados celetistas e os contratados por tempo determinado vinculam-se ao Regime Geral de Previdência Social – RGPS.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Somente os primeiros 15 dias de licença serão concedidos pelo SIASS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, conforme prevê o art. 60 da Lei nº 8.213, de 1991, sendo necessário avaliação pericial para concessão desse afastamento; a partir do 16º dia de afastamento as licenças serão concedidas pelo INSS. Para tal, o periciado será encaminhado à perícia do INSS pela Gestão de Pessoas (art. 75 do Decreto 3.048 de 1999).   </a:t>
            </a:r>
          </a:p>
          <a:p>
            <a:endParaRPr lang="pt-BR" sz="1200" dirty="0"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pt-BR" sz="1200" dirty="0">
                <a:latin typeface="Calibri" pitchFamily="34" charset="0"/>
                <a:cs typeface="Calibri" pitchFamily="34" charset="0"/>
              </a:rPr>
              <a:t>Fonte: Manual do SIASS 2017</a:t>
            </a:r>
          </a:p>
        </p:txBody>
      </p:sp>
    </p:spTree>
    <p:extLst>
      <p:ext uri="{BB962C8B-B14F-4D97-AF65-F5344CB8AC3E}">
        <p14:creationId xmlns:p14="http://schemas.microsoft.com/office/powerpoint/2010/main" val="8057427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1066</Words>
  <Application>Microsoft Office PowerPoint</Application>
  <PresentationFormat>Apresentação na tela (4:3)</PresentationFormat>
  <Paragraphs>57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Atestados e Declarações de Comparecimento a Serviços de Saúde</vt:lpstr>
      <vt:lpstr>Apresentação do PowerPoint</vt:lpstr>
      <vt:lpstr>Apresentação do PowerPoint</vt:lpstr>
      <vt:lpstr> Orientações PROGEP/IFMG                                                                 </vt:lpstr>
      <vt:lpstr> Orientações PROGEP/IFMG                                                                 </vt:lpstr>
      <vt:lpstr> Orientações PROGEP/IFMG                            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Atestados e Declarações de Comparecimento a Serviços de Saúde</dc:title>
  <dc:creator>Gestão de Pessoas</dc:creator>
  <cp:lastModifiedBy>Carla Zinato Campos</cp:lastModifiedBy>
  <cp:revision>30</cp:revision>
  <dcterms:created xsi:type="dcterms:W3CDTF">2019-05-24T17:59:19Z</dcterms:created>
  <dcterms:modified xsi:type="dcterms:W3CDTF">2023-11-21T15:27:26Z</dcterms:modified>
</cp:coreProperties>
</file>