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y="5143500" cx="9144000"/>
  <p:notesSz cx="6858000" cy="9144000"/>
  <p:embeddedFontLst>
    <p:embeddedFont>
      <p:font typeface="Lexend Light"/>
      <p:regular r:id="rId19"/>
      <p:bold r:id="rId20"/>
    </p:embeddedFont>
    <p:embeddedFont>
      <p:font typeface="Lexend"/>
      <p:regular r:id="rId21"/>
      <p:bold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exendLight-bold.fntdata"/><Relationship Id="rId11" Type="http://schemas.openxmlformats.org/officeDocument/2006/relationships/slide" Target="slides/slide7.xml"/><Relationship Id="rId22" Type="http://schemas.openxmlformats.org/officeDocument/2006/relationships/font" Target="fonts/Lexend-bold.fntdata"/><Relationship Id="rId10" Type="http://schemas.openxmlformats.org/officeDocument/2006/relationships/slide" Target="slides/slide6.xml"/><Relationship Id="rId21" Type="http://schemas.openxmlformats.org/officeDocument/2006/relationships/font" Target="fonts/Lexend-regular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font" Target="fonts/LexendLight-regular.fntdata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bf6a8da0d2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bf6a8da0d2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bf6a8da0d2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2bf6a8da0d2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bf6a8da0d2_0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2bf6a8da0d2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bf6a8da0d2_0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2bf6a8da0d2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bf6a8da0d2_0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2bf6a8da0d2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f314e92790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1f314e92790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f31223a2f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f31223a2f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bf6a8da0d2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bf6a8da0d2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bf6a8da0d2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bf6a8da0d2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bf6a8da0d2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bf6a8da0d2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bf6a8da0d2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bf6a8da0d2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f31223a2f7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1f31223a2f7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bf6a8da0d2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2bf6a8da0d2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bf6a8da0d2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2bf6a8da0d2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Relationship Id="rId4" Type="http://schemas.openxmlformats.org/officeDocument/2006/relationships/image" Target="../media/image10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Relationship Id="rId4" Type="http://schemas.openxmlformats.org/officeDocument/2006/relationships/image" Target="../media/image1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png"/><Relationship Id="rId4" Type="http://schemas.openxmlformats.org/officeDocument/2006/relationships/image" Target="../media/image15.png"/><Relationship Id="rId5" Type="http://schemas.openxmlformats.org/officeDocument/2006/relationships/image" Target="../media/image14.png"/><Relationship Id="rId6" Type="http://schemas.openxmlformats.org/officeDocument/2006/relationships/image" Target="../media/image16.png"/><Relationship Id="rId7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1141425" y="2435525"/>
            <a:ext cx="6822900" cy="22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2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APRESENTAÇÃO INSTITUCIONAL</a:t>
            </a:r>
            <a:endParaRPr b="1" sz="32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IFMG 2024</a:t>
            </a:r>
            <a:endParaRPr sz="32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2"/>
          <p:cNvSpPr/>
          <p:nvPr/>
        </p:nvSpPr>
        <p:spPr>
          <a:xfrm>
            <a:off x="883075" y="427450"/>
            <a:ext cx="7527300" cy="3781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chemeClr val="lt1"/>
              </a:highlight>
            </a:endParaRPr>
          </a:p>
        </p:txBody>
      </p:sp>
      <p:sp>
        <p:nvSpPr>
          <p:cNvPr id="117" name="Google Shape;117;p22"/>
          <p:cNvSpPr txBox="1"/>
          <p:nvPr/>
        </p:nvSpPr>
        <p:spPr>
          <a:xfrm>
            <a:off x="1070950" y="1390450"/>
            <a:ext cx="3581700" cy="264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Lexend"/>
              <a:buChar char="●"/>
            </a:pPr>
            <a:r>
              <a:rPr lang="pt-BR" sz="2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APRESENTAÇÃO</a:t>
            </a:r>
            <a:endParaRPr sz="22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Lexend"/>
              <a:buChar char="●"/>
            </a:pPr>
            <a:r>
              <a:rPr lang="pt-BR" sz="2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INSTITUCIONAL</a:t>
            </a:r>
            <a:endParaRPr sz="22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Lexend"/>
              <a:buChar char="●"/>
            </a:pPr>
            <a:r>
              <a:rPr lang="pt-BR" sz="2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IFMG 2024</a:t>
            </a:r>
            <a:endParaRPr sz="22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Lexend"/>
              <a:buChar char="●"/>
            </a:pPr>
            <a:r>
              <a:rPr lang="pt-BR" sz="2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REITORIA/BH</a:t>
            </a:r>
            <a:endParaRPr sz="22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18" name="Google Shape;118;p22"/>
          <p:cNvSpPr txBox="1"/>
          <p:nvPr/>
        </p:nvSpPr>
        <p:spPr>
          <a:xfrm>
            <a:off x="225450" y="685575"/>
            <a:ext cx="4192200" cy="5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600">
                <a:solidFill>
                  <a:srgbClr val="09893F"/>
                </a:solidFill>
                <a:highlight>
                  <a:srgbClr val="2E2E7E"/>
                </a:highlight>
                <a:latin typeface="Lexend"/>
                <a:ea typeface="Lexend"/>
                <a:cs typeface="Lexend"/>
                <a:sym typeface="Lexend"/>
              </a:rPr>
              <a:t>       </a:t>
            </a:r>
            <a:r>
              <a:rPr b="1" lang="pt-BR" sz="2600">
                <a:solidFill>
                  <a:schemeClr val="lt1"/>
                </a:solidFill>
                <a:highlight>
                  <a:srgbClr val="2E2E7E"/>
                </a:highlight>
                <a:latin typeface="Lexend"/>
                <a:ea typeface="Lexend"/>
                <a:cs typeface="Lexend"/>
                <a:sym typeface="Lexend"/>
              </a:rPr>
              <a:t>APRESENTAÇÃO</a:t>
            </a:r>
            <a:r>
              <a:rPr b="1" lang="pt-BR" sz="2600">
                <a:solidFill>
                  <a:schemeClr val="lt1"/>
                </a:solidFill>
                <a:highlight>
                  <a:srgbClr val="3CAA3C"/>
                </a:highlight>
                <a:latin typeface="Lexend"/>
                <a:ea typeface="Lexend"/>
                <a:cs typeface="Lexend"/>
                <a:sym typeface="Lexend"/>
              </a:rPr>
              <a:t> </a:t>
            </a:r>
            <a:r>
              <a:rPr b="1" lang="pt-BR" sz="2600">
                <a:solidFill>
                  <a:srgbClr val="FFFFFF"/>
                </a:solidFill>
                <a:highlight>
                  <a:srgbClr val="3CAA3C"/>
                </a:highlight>
                <a:latin typeface="Lexend"/>
                <a:ea typeface="Lexend"/>
                <a:cs typeface="Lexend"/>
                <a:sym typeface="Lexend"/>
              </a:rPr>
              <a:t>  </a:t>
            </a:r>
            <a:endParaRPr sz="2600">
              <a:solidFill>
                <a:srgbClr val="FFFFFF"/>
              </a:solidFill>
              <a:highlight>
                <a:srgbClr val="3CAA3C"/>
              </a:highlight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119" name="Google Shape;119;p22"/>
          <p:cNvPicPr preferRelativeResize="0"/>
          <p:nvPr/>
        </p:nvPicPr>
        <p:blipFill rotWithShape="1">
          <a:blip r:embed="rId4">
            <a:alphaModFix/>
          </a:blip>
          <a:srcRect b="0" l="10372" r="14461" t="0"/>
          <a:stretch/>
        </p:blipFill>
        <p:spPr>
          <a:xfrm>
            <a:off x="4864000" y="427450"/>
            <a:ext cx="4280003" cy="378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3"/>
          <p:cNvSpPr/>
          <p:nvPr/>
        </p:nvSpPr>
        <p:spPr>
          <a:xfrm>
            <a:off x="883075" y="427450"/>
            <a:ext cx="7527300" cy="3781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highlight>
                  <a:schemeClr val="lt1"/>
                </a:highlight>
              </a:rPr>
              <a:t>                         </a:t>
            </a:r>
            <a:endParaRPr>
              <a:highlight>
                <a:schemeClr val="lt1"/>
              </a:highlight>
            </a:endParaRPr>
          </a:p>
        </p:txBody>
      </p:sp>
      <p:sp>
        <p:nvSpPr>
          <p:cNvPr id="126" name="Google Shape;126;p23"/>
          <p:cNvSpPr txBox="1"/>
          <p:nvPr/>
        </p:nvSpPr>
        <p:spPr>
          <a:xfrm>
            <a:off x="4417650" y="1390450"/>
            <a:ext cx="3581700" cy="264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Lexend"/>
              <a:buChar char="●"/>
            </a:pPr>
            <a:r>
              <a:rPr lang="pt-BR" sz="2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APRESENTAÇÃO</a:t>
            </a:r>
            <a:endParaRPr sz="22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Lexend"/>
              <a:buChar char="●"/>
            </a:pPr>
            <a:r>
              <a:rPr lang="pt-BR" sz="2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INSTITUCIONAL</a:t>
            </a:r>
            <a:endParaRPr sz="22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Lexend"/>
              <a:buChar char="●"/>
            </a:pPr>
            <a:r>
              <a:rPr lang="pt-BR" sz="2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IFMG 2024</a:t>
            </a:r>
            <a:endParaRPr sz="22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Lexend"/>
              <a:buChar char="●"/>
            </a:pPr>
            <a:r>
              <a:rPr lang="pt-BR" sz="2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REITORIA/BH</a:t>
            </a:r>
            <a:endParaRPr sz="22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127" name="Google Shape;127;p23"/>
          <p:cNvPicPr preferRelativeResize="0"/>
          <p:nvPr/>
        </p:nvPicPr>
        <p:blipFill rotWithShape="1">
          <a:blip r:embed="rId4">
            <a:alphaModFix/>
          </a:blip>
          <a:srcRect b="0" l="35805" r="8518" t="0"/>
          <a:stretch/>
        </p:blipFill>
        <p:spPr>
          <a:xfrm>
            <a:off x="883075" y="427450"/>
            <a:ext cx="3158927" cy="378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3"/>
          <p:cNvSpPr/>
          <p:nvPr/>
        </p:nvSpPr>
        <p:spPr>
          <a:xfrm>
            <a:off x="3242575" y="766725"/>
            <a:ext cx="3998700" cy="504900"/>
          </a:xfrm>
          <a:prstGeom prst="roundRect">
            <a:avLst>
              <a:gd fmla="val 50000" name="adj"/>
            </a:avLst>
          </a:prstGeom>
          <a:solidFill>
            <a:srgbClr val="3CAA3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6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APRESENTAÇÃO</a:t>
            </a:r>
            <a:endParaRPr b="1" sz="26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600">
              <a:solidFill>
                <a:schemeClr val="lt1"/>
              </a:solidFill>
              <a:highlight>
                <a:srgbClr val="2E2E7E"/>
              </a:highlight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4"/>
          <p:cNvSpPr/>
          <p:nvPr/>
        </p:nvSpPr>
        <p:spPr>
          <a:xfrm>
            <a:off x="883075" y="427450"/>
            <a:ext cx="7527300" cy="3781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chemeClr val="lt1"/>
              </a:highlight>
            </a:endParaRPr>
          </a:p>
        </p:txBody>
      </p:sp>
      <p:sp>
        <p:nvSpPr>
          <p:cNvPr id="135" name="Google Shape;135;p24"/>
          <p:cNvSpPr txBox="1"/>
          <p:nvPr/>
        </p:nvSpPr>
        <p:spPr>
          <a:xfrm>
            <a:off x="1070950" y="1390450"/>
            <a:ext cx="3581700" cy="264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Lexend"/>
              <a:buChar char="●"/>
            </a:pPr>
            <a:r>
              <a:rPr lang="pt-BR" sz="2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APRESENTAÇÃO</a:t>
            </a:r>
            <a:endParaRPr sz="22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Lexend"/>
              <a:buChar char="●"/>
            </a:pPr>
            <a:r>
              <a:rPr lang="pt-BR" sz="2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INSTITUCIONAL</a:t>
            </a:r>
            <a:endParaRPr sz="22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Lexend"/>
              <a:buChar char="●"/>
            </a:pPr>
            <a:r>
              <a:rPr lang="pt-BR" sz="2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IFMG 2024</a:t>
            </a:r>
            <a:endParaRPr sz="22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Lexend"/>
              <a:buChar char="●"/>
            </a:pPr>
            <a:r>
              <a:rPr lang="pt-BR" sz="2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REITORIA/BH</a:t>
            </a:r>
            <a:endParaRPr sz="22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36" name="Google Shape;136;p24"/>
          <p:cNvSpPr/>
          <p:nvPr/>
        </p:nvSpPr>
        <p:spPr>
          <a:xfrm>
            <a:off x="653950" y="684525"/>
            <a:ext cx="3998700" cy="504900"/>
          </a:xfrm>
          <a:prstGeom prst="roundRect">
            <a:avLst>
              <a:gd fmla="val 50000" name="adj"/>
            </a:avLst>
          </a:prstGeom>
          <a:solidFill>
            <a:srgbClr val="3CAA3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6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APRESENTAÇÃO</a:t>
            </a:r>
            <a:endParaRPr b="1" sz="26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600">
              <a:solidFill>
                <a:schemeClr val="lt1"/>
              </a:solidFill>
              <a:highlight>
                <a:srgbClr val="2E2E7E"/>
              </a:highlight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5"/>
          <p:cNvSpPr/>
          <p:nvPr/>
        </p:nvSpPr>
        <p:spPr>
          <a:xfrm>
            <a:off x="796800" y="683100"/>
            <a:ext cx="3483900" cy="504900"/>
          </a:xfrm>
          <a:prstGeom prst="roundRect">
            <a:avLst>
              <a:gd fmla="val 50000" name="adj"/>
            </a:avLst>
          </a:prstGeom>
          <a:solidFill>
            <a:srgbClr val="2E2E7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6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APRESENTAÇÃO</a:t>
            </a:r>
            <a:endParaRPr b="1" sz="26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solidFill>
                <a:schemeClr val="lt1"/>
              </a:solidFill>
              <a:highlight>
                <a:srgbClr val="2E2E7E"/>
              </a:highlight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43" name="Google Shape;143;p25"/>
          <p:cNvSpPr txBox="1"/>
          <p:nvPr/>
        </p:nvSpPr>
        <p:spPr>
          <a:xfrm>
            <a:off x="1049875" y="1471700"/>
            <a:ext cx="6953400" cy="25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O Instituto Federal de Educação, Ciência e Tecnologia de Minas Gerais (IFMG) é uma instituição pública de ensino, </a:t>
            </a:r>
            <a:r>
              <a:rPr b="1" lang="pt-BR" sz="1600">
                <a:solidFill>
                  <a:schemeClr val="lt1"/>
                </a:solidFill>
                <a:highlight>
                  <a:srgbClr val="2E2E7E"/>
                </a:highlight>
                <a:latin typeface="Lexend"/>
                <a:ea typeface="Lexend"/>
                <a:cs typeface="Lexend"/>
                <a:sym typeface="Lexend"/>
              </a:rPr>
              <a:t>integrante da Rede Federal de Educação Profissional e Tecnológica do Ministério da Educação,</a:t>
            </a:r>
            <a:r>
              <a:rPr lang="pt-BR" sz="16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 que oferta, principalmente, cursos técnicos e superiores e possui uma Reitoria (unidade administrativa)</a:t>
            </a:r>
            <a:r>
              <a:rPr b="1" lang="pt-BR" sz="16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 </a:t>
            </a:r>
            <a:endParaRPr b="1" sz="16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600">
                <a:solidFill>
                  <a:schemeClr val="lt1"/>
                </a:solidFill>
                <a:highlight>
                  <a:srgbClr val="2E2E7E"/>
                </a:highlight>
                <a:latin typeface="Lexend"/>
                <a:ea typeface="Lexend"/>
                <a:cs typeface="Lexend"/>
                <a:sym typeface="Lexend"/>
              </a:rPr>
              <a:t>em Belo Horizonte, além de </a:t>
            </a:r>
            <a:r>
              <a:rPr b="1" i="1" lang="pt-BR" sz="1600">
                <a:solidFill>
                  <a:schemeClr val="lt1"/>
                </a:solidFill>
                <a:highlight>
                  <a:srgbClr val="2E2E7E"/>
                </a:highlight>
                <a:latin typeface="Lexend"/>
                <a:ea typeface="Lexend"/>
                <a:cs typeface="Lexend"/>
                <a:sym typeface="Lexend"/>
              </a:rPr>
              <a:t>campi</a:t>
            </a:r>
            <a:r>
              <a:rPr b="1" lang="pt-BR" sz="1600">
                <a:solidFill>
                  <a:schemeClr val="lt1"/>
                </a:solidFill>
                <a:highlight>
                  <a:srgbClr val="2E2E7E"/>
                </a:highlight>
                <a:latin typeface="Lexend"/>
                <a:ea typeface="Lexend"/>
                <a:cs typeface="Lexend"/>
                <a:sym typeface="Lexend"/>
              </a:rPr>
              <a:t> em 18 cidades.</a:t>
            </a:r>
            <a:endParaRPr b="1" sz="1600">
              <a:solidFill>
                <a:schemeClr val="lt1"/>
              </a:solidFill>
              <a:highlight>
                <a:srgbClr val="2E2E7E"/>
              </a:highlight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6"/>
          <p:cNvSpPr/>
          <p:nvPr/>
        </p:nvSpPr>
        <p:spPr>
          <a:xfrm>
            <a:off x="3322288" y="772600"/>
            <a:ext cx="2328300" cy="2328300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57150" rotWithShape="0" algn="bl" dir="5400000" dist="95250">
              <a:srgbClr val="000000">
                <a:alpha val="33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    </a:t>
            </a:r>
            <a:endParaRPr/>
          </a:p>
        </p:txBody>
      </p:sp>
      <p:pic>
        <p:nvPicPr>
          <p:cNvPr id="150" name="Google Shape;150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75792" y="1129238"/>
            <a:ext cx="1221300" cy="1615025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6"/>
          <p:cNvSpPr txBox="1"/>
          <p:nvPr/>
        </p:nvSpPr>
        <p:spPr>
          <a:xfrm>
            <a:off x="870727" y="4284600"/>
            <a:ext cx="1939800" cy="30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>
                <a:solidFill>
                  <a:schemeClr val="lt1"/>
                </a:solidFill>
                <a:latin typeface="Lexend Light"/>
                <a:ea typeface="Lexend Light"/>
                <a:cs typeface="Lexend Light"/>
                <a:sym typeface="Lexend Light"/>
              </a:rPr>
              <a:t>@ifmgnasredes</a:t>
            </a:r>
            <a:endParaRPr sz="2000">
              <a:solidFill>
                <a:schemeClr val="dk2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grpSp>
        <p:nvGrpSpPr>
          <p:cNvPr id="152" name="Google Shape;152;p26"/>
          <p:cNvGrpSpPr/>
          <p:nvPr/>
        </p:nvGrpSpPr>
        <p:grpSpPr>
          <a:xfrm>
            <a:off x="3453700" y="3883642"/>
            <a:ext cx="2065500" cy="706358"/>
            <a:chOff x="882650" y="3937442"/>
            <a:chExt cx="2065500" cy="706358"/>
          </a:xfrm>
        </p:grpSpPr>
        <p:sp>
          <p:nvSpPr>
            <p:cNvPr id="153" name="Google Shape;153;p26"/>
            <p:cNvSpPr txBox="1"/>
            <p:nvPr/>
          </p:nvSpPr>
          <p:spPr>
            <a:xfrm>
              <a:off x="882650" y="4338400"/>
              <a:ext cx="2065500" cy="30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800">
                  <a:solidFill>
                    <a:schemeClr val="lt1"/>
                  </a:solidFill>
                  <a:latin typeface="Lexend Light"/>
                  <a:ea typeface="Lexend Light"/>
                  <a:cs typeface="Lexend Light"/>
                  <a:sym typeface="Lexend Light"/>
                </a:rPr>
                <a:t>www.ifmg.edu.br</a:t>
              </a:r>
              <a:endParaRPr sz="2000">
                <a:solidFill>
                  <a:schemeClr val="dk2"/>
                </a:solidFill>
                <a:latin typeface="Lexend Light"/>
                <a:ea typeface="Lexend Light"/>
                <a:cs typeface="Lexend Light"/>
                <a:sym typeface="Lexend Light"/>
              </a:endParaRPr>
            </a:p>
          </p:txBody>
        </p:sp>
        <p:pic>
          <p:nvPicPr>
            <p:cNvPr id="154" name="Google Shape;154;p26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706142" y="3937442"/>
              <a:ext cx="418511" cy="3054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5" name="Google Shape;155;p26"/>
          <p:cNvGrpSpPr/>
          <p:nvPr/>
        </p:nvGrpSpPr>
        <p:grpSpPr>
          <a:xfrm>
            <a:off x="6204727" y="3883650"/>
            <a:ext cx="1939800" cy="706350"/>
            <a:chOff x="6024802" y="3937450"/>
            <a:chExt cx="1939800" cy="706350"/>
          </a:xfrm>
        </p:grpSpPr>
        <p:sp>
          <p:nvSpPr>
            <p:cNvPr id="156" name="Google Shape;156;p26"/>
            <p:cNvSpPr txBox="1"/>
            <p:nvPr/>
          </p:nvSpPr>
          <p:spPr>
            <a:xfrm>
              <a:off x="6024802" y="4338400"/>
              <a:ext cx="1939800" cy="30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800">
                  <a:solidFill>
                    <a:schemeClr val="lt1"/>
                  </a:solidFill>
                  <a:latin typeface="Lexend Light"/>
                  <a:ea typeface="Lexend Light"/>
                  <a:cs typeface="Lexend Light"/>
                  <a:sym typeface="Lexend Light"/>
                </a:rPr>
                <a:t>@ifmgplay</a:t>
              </a:r>
              <a:endParaRPr sz="2000">
                <a:solidFill>
                  <a:schemeClr val="dk2"/>
                </a:solidFill>
                <a:latin typeface="Lexend Light"/>
                <a:ea typeface="Lexend Light"/>
                <a:cs typeface="Lexend Light"/>
                <a:sym typeface="Lexend Light"/>
              </a:endParaRPr>
            </a:p>
          </p:txBody>
        </p:sp>
        <p:pic>
          <p:nvPicPr>
            <p:cNvPr id="157" name="Google Shape;157;p26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6794367" y="3937450"/>
              <a:ext cx="418500" cy="30539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58" name="Google Shape;158;p2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277438" y="3858314"/>
            <a:ext cx="1072500" cy="356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1141425" y="1566525"/>
            <a:ext cx="6834600" cy="22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200">
                <a:solidFill>
                  <a:srgbClr val="09893F"/>
                </a:solidFill>
                <a:latin typeface="Lexend"/>
                <a:ea typeface="Lexend"/>
                <a:cs typeface="Lexend"/>
                <a:sym typeface="Lexend"/>
              </a:rPr>
              <a:t>APRESENTAÇÃO</a:t>
            </a:r>
            <a:endParaRPr b="1" sz="3200">
              <a:solidFill>
                <a:srgbClr val="09893F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>
                <a:solidFill>
                  <a:srgbClr val="2E2E7E"/>
                </a:solidFill>
                <a:latin typeface="Lexend"/>
                <a:ea typeface="Lexend"/>
                <a:cs typeface="Lexend"/>
                <a:sym typeface="Lexend"/>
              </a:rPr>
              <a:t>INSTITUCIONAL</a:t>
            </a:r>
            <a:endParaRPr sz="3200">
              <a:solidFill>
                <a:srgbClr val="2E2E7E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>
                <a:solidFill>
                  <a:srgbClr val="2E2E7E"/>
                </a:solidFill>
                <a:latin typeface="Lexend"/>
                <a:ea typeface="Lexend"/>
                <a:cs typeface="Lexend"/>
                <a:sym typeface="Lexend"/>
              </a:rPr>
              <a:t>IFMG 2024</a:t>
            </a:r>
            <a:endParaRPr sz="3200">
              <a:solidFill>
                <a:srgbClr val="2E2E7E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5"/>
          <p:cNvSpPr txBox="1"/>
          <p:nvPr/>
        </p:nvSpPr>
        <p:spPr>
          <a:xfrm>
            <a:off x="1141425" y="1566525"/>
            <a:ext cx="6834600" cy="22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2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APRESENTAÇÃO</a:t>
            </a:r>
            <a:endParaRPr b="1" sz="32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2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INSTITUCIONAL</a:t>
            </a:r>
            <a:endParaRPr b="1" sz="32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IFMG 2024</a:t>
            </a:r>
            <a:endParaRPr sz="32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6"/>
          <p:cNvSpPr txBox="1"/>
          <p:nvPr/>
        </p:nvSpPr>
        <p:spPr>
          <a:xfrm>
            <a:off x="1082700" y="1331675"/>
            <a:ext cx="7128000" cy="281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937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Lexend"/>
              <a:buChar char="●"/>
            </a:pPr>
            <a:r>
              <a:rPr lang="pt-BR" sz="26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APRESENTAÇÃO</a:t>
            </a:r>
            <a:endParaRPr sz="26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3937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Lexend"/>
              <a:buChar char="●"/>
            </a:pPr>
            <a:r>
              <a:rPr lang="pt-BR" sz="26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INSTITUCIONAL</a:t>
            </a:r>
            <a:endParaRPr sz="26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3937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Lexend"/>
              <a:buChar char="●"/>
            </a:pPr>
            <a:r>
              <a:rPr lang="pt-BR" sz="26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IFMG 2024</a:t>
            </a:r>
            <a:endParaRPr sz="26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3937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Lexend"/>
              <a:buChar char="●"/>
            </a:pPr>
            <a:r>
              <a:rPr lang="pt-BR" sz="26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REITORIA/BH</a:t>
            </a:r>
            <a:endParaRPr sz="26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74" name="Google Shape;74;p16"/>
          <p:cNvSpPr txBox="1"/>
          <p:nvPr/>
        </p:nvSpPr>
        <p:spPr>
          <a:xfrm>
            <a:off x="354625" y="509400"/>
            <a:ext cx="7233300" cy="5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600">
                <a:solidFill>
                  <a:srgbClr val="09893F"/>
                </a:solidFill>
                <a:highlight>
                  <a:schemeClr val="lt1"/>
                </a:highlight>
                <a:latin typeface="Lexend"/>
                <a:ea typeface="Lexend"/>
                <a:cs typeface="Lexend"/>
                <a:sym typeface="Lexend"/>
              </a:rPr>
              <a:t>       APRESENTAÇÃO</a:t>
            </a:r>
            <a:r>
              <a:rPr b="1" lang="pt-BR" sz="2600">
                <a:solidFill>
                  <a:schemeClr val="lt1"/>
                </a:solidFill>
                <a:highlight>
                  <a:srgbClr val="3CAA3C"/>
                </a:highlight>
                <a:latin typeface="Lexend"/>
                <a:ea typeface="Lexend"/>
                <a:cs typeface="Lexend"/>
                <a:sym typeface="Lexend"/>
              </a:rPr>
              <a:t> </a:t>
            </a:r>
            <a:r>
              <a:rPr b="1" lang="pt-BR" sz="2600">
                <a:solidFill>
                  <a:srgbClr val="FFFFFF"/>
                </a:solidFill>
                <a:highlight>
                  <a:srgbClr val="3CAA3C"/>
                </a:highlight>
                <a:latin typeface="Lexend"/>
                <a:ea typeface="Lexend"/>
                <a:cs typeface="Lexend"/>
                <a:sym typeface="Lexend"/>
              </a:rPr>
              <a:t>  </a:t>
            </a:r>
            <a:endParaRPr sz="2600">
              <a:solidFill>
                <a:srgbClr val="FFFFFF"/>
              </a:solidFill>
              <a:highlight>
                <a:srgbClr val="3CAA3C"/>
              </a:highlight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7"/>
          <p:cNvSpPr txBox="1"/>
          <p:nvPr/>
        </p:nvSpPr>
        <p:spPr>
          <a:xfrm>
            <a:off x="1082700" y="1331675"/>
            <a:ext cx="7128000" cy="281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937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Lexend"/>
              <a:buChar char="●"/>
            </a:pPr>
            <a:r>
              <a:rPr lang="pt-BR" sz="26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APRESENTAÇÃO</a:t>
            </a:r>
            <a:endParaRPr sz="26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3937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Lexend"/>
              <a:buChar char="●"/>
            </a:pPr>
            <a:r>
              <a:rPr lang="pt-BR" sz="26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INSTITUCIONAL</a:t>
            </a:r>
            <a:endParaRPr sz="26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3937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Lexend"/>
              <a:buChar char="●"/>
            </a:pPr>
            <a:r>
              <a:rPr lang="pt-BR" sz="26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IFMG 2024</a:t>
            </a:r>
            <a:endParaRPr sz="26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3937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Lexend"/>
              <a:buChar char="●"/>
            </a:pPr>
            <a:r>
              <a:rPr lang="pt-BR" sz="26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REITORIA/BH</a:t>
            </a:r>
            <a:endParaRPr sz="26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81" name="Google Shape;81;p17"/>
          <p:cNvSpPr txBox="1"/>
          <p:nvPr/>
        </p:nvSpPr>
        <p:spPr>
          <a:xfrm>
            <a:off x="354625" y="509400"/>
            <a:ext cx="7233300" cy="5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600">
                <a:solidFill>
                  <a:srgbClr val="09893F"/>
                </a:solidFill>
                <a:highlight>
                  <a:schemeClr val="lt1"/>
                </a:highlight>
                <a:latin typeface="Lexend"/>
                <a:ea typeface="Lexend"/>
                <a:cs typeface="Lexend"/>
                <a:sym typeface="Lexend"/>
              </a:rPr>
              <a:t>       </a:t>
            </a:r>
            <a:r>
              <a:rPr b="1" lang="pt-BR" sz="2600">
                <a:solidFill>
                  <a:srgbClr val="09893F"/>
                </a:solidFill>
                <a:highlight>
                  <a:schemeClr val="lt1"/>
                </a:highlight>
                <a:latin typeface="Lexend"/>
                <a:ea typeface="Lexend"/>
                <a:cs typeface="Lexend"/>
                <a:sym typeface="Lexend"/>
              </a:rPr>
              <a:t>APRESENTAÇÃO</a:t>
            </a:r>
            <a:r>
              <a:rPr b="1" lang="pt-BR" sz="2600">
                <a:solidFill>
                  <a:srgbClr val="FFFFFF"/>
                </a:solidFill>
                <a:highlight>
                  <a:srgbClr val="3CAA3C"/>
                </a:highlight>
                <a:latin typeface="Lexend"/>
                <a:ea typeface="Lexend"/>
                <a:cs typeface="Lexend"/>
                <a:sym typeface="Lexend"/>
              </a:rPr>
              <a:t>  </a:t>
            </a:r>
            <a:endParaRPr sz="2600">
              <a:solidFill>
                <a:srgbClr val="FFFFFF"/>
              </a:solidFill>
              <a:highlight>
                <a:srgbClr val="3CAA3C"/>
              </a:highlight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8"/>
          <p:cNvSpPr txBox="1"/>
          <p:nvPr/>
        </p:nvSpPr>
        <p:spPr>
          <a:xfrm>
            <a:off x="1082700" y="1331675"/>
            <a:ext cx="7128000" cy="281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937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Lexend"/>
              <a:buChar char="●"/>
            </a:pPr>
            <a:r>
              <a:rPr lang="pt-BR" sz="26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APRESENTAÇÃO</a:t>
            </a:r>
            <a:endParaRPr sz="26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3937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Lexend"/>
              <a:buChar char="●"/>
            </a:pPr>
            <a:r>
              <a:rPr lang="pt-BR" sz="26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INSTITUCIONAL</a:t>
            </a:r>
            <a:endParaRPr sz="26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3937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Lexend"/>
              <a:buChar char="●"/>
            </a:pPr>
            <a:r>
              <a:rPr lang="pt-BR" sz="26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IFMG 2024</a:t>
            </a:r>
            <a:endParaRPr sz="26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3937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Lexend"/>
              <a:buChar char="●"/>
            </a:pPr>
            <a:r>
              <a:rPr lang="pt-BR" sz="26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REITORIA/BH</a:t>
            </a:r>
            <a:endParaRPr sz="26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88" name="Google Shape;88;p18"/>
          <p:cNvSpPr txBox="1"/>
          <p:nvPr/>
        </p:nvSpPr>
        <p:spPr>
          <a:xfrm>
            <a:off x="354625" y="509400"/>
            <a:ext cx="7233300" cy="5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600">
                <a:solidFill>
                  <a:srgbClr val="09893F"/>
                </a:solidFill>
                <a:highlight>
                  <a:srgbClr val="3CAA3C"/>
                </a:highlight>
                <a:latin typeface="Lexend"/>
                <a:ea typeface="Lexend"/>
                <a:cs typeface="Lexend"/>
                <a:sym typeface="Lexend"/>
              </a:rPr>
              <a:t>       </a:t>
            </a:r>
            <a:r>
              <a:rPr b="1" lang="pt-BR" sz="2600">
                <a:solidFill>
                  <a:schemeClr val="lt1"/>
                </a:solidFill>
                <a:highlight>
                  <a:srgbClr val="3CAA3C"/>
                </a:highlight>
                <a:latin typeface="Lexend"/>
                <a:ea typeface="Lexend"/>
                <a:cs typeface="Lexend"/>
                <a:sym typeface="Lexend"/>
              </a:rPr>
              <a:t>APRESENTAÇÃO </a:t>
            </a:r>
            <a:r>
              <a:rPr b="1" lang="pt-BR" sz="2600">
                <a:solidFill>
                  <a:srgbClr val="FFFFFF"/>
                </a:solidFill>
                <a:highlight>
                  <a:srgbClr val="3CAA3C"/>
                </a:highlight>
                <a:latin typeface="Lexend"/>
                <a:ea typeface="Lexend"/>
                <a:cs typeface="Lexend"/>
                <a:sym typeface="Lexend"/>
              </a:rPr>
              <a:t>  </a:t>
            </a:r>
            <a:endParaRPr sz="2600">
              <a:solidFill>
                <a:srgbClr val="FFFFFF"/>
              </a:solidFill>
              <a:highlight>
                <a:srgbClr val="3CAA3C"/>
              </a:highlight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9"/>
          <p:cNvSpPr txBox="1"/>
          <p:nvPr/>
        </p:nvSpPr>
        <p:spPr>
          <a:xfrm>
            <a:off x="1082700" y="1331675"/>
            <a:ext cx="7128000" cy="281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937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Lexend"/>
              <a:buChar char="●"/>
            </a:pPr>
            <a:r>
              <a:rPr lang="pt-BR" sz="26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APRESENTAÇÃO</a:t>
            </a:r>
            <a:endParaRPr sz="26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3937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Lexend"/>
              <a:buChar char="●"/>
            </a:pPr>
            <a:r>
              <a:rPr lang="pt-BR" sz="26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INSTITUCIONAL</a:t>
            </a:r>
            <a:endParaRPr sz="26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3937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Lexend"/>
              <a:buChar char="●"/>
            </a:pPr>
            <a:r>
              <a:rPr lang="pt-BR" sz="26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IFMG 2024</a:t>
            </a:r>
            <a:endParaRPr sz="26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3937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Lexend"/>
              <a:buChar char="●"/>
            </a:pPr>
            <a:r>
              <a:rPr lang="pt-BR" sz="26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REITORIA/BH</a:t>
            </a:r>
            <a:endParaRPr sz="26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95" name="Google Shape;95;p19"/>
          <p:cNvSpPr txBox="1"/>
          <p:nvPr/>
        </p:nvSpPr>
        <p:spPr>
          <a:xfrm>
            <a:off x="1153175" y="509400"/>
            <a:ext cx="3511200" cy="5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600">
                <a:solidFill>
                  <a:srgbClr val="09893F"/>
                </a:solidFill>
                <a:highlight>
                  <a:srgbClr val="FF0000"/>
                </a:highlight>
                <a:latin typeface="Lexend"/>
                <a:ea typeface="Lexend"/>
                <a:cs typeface="Lexend"/>
                <a:sym typeface="Lexend"/>
              </a:rPr>
              <a:t> </a:t>
            </a:r>
            <a:r>
              <a:rPr b="1" lang="pt-BR" sz="2600">
                <a:solidFill>
                  <a:schemeClr val="lt1"/>
                </a:solidFill>
                <a:highlight>
                  <a:srgbClr val="FF0000"/>
                </a:highlight>
                <a:latin typeface="Lexend"/>
                <a:ea typeface="Lexend"/>
                <a:cs typeface="Lexend"/>
                <a:sym typeface="Lexend"/>
              </a:rPr>
              <a:t>APRESENTAÇÃO</a:t>
            </a:r>
            <a:r>
              <a:rPr b="1" lang="pt-BR" sz="2600">
                <a:solidFill>
                  <a:schemeClr val="lt1"/>
                </a:solidFill>
                <a:highlight>
                  <a:srgbClr val="3CAA3C"/>
                </a:highlight>
                <a:latin typeface="Lexend"/>
                <a:ea typeface="Lexend"/>
                <a:cs typeface="Lexend"/>
                <a:sym typeface="Lexend"/>
              </a:rPr>
              <a:t> </a:t>
            </a:r>
            <a:r>
              <a:rPr b="1" lang="pt-BR" sz="2600">
                <a:solidFill>
                  <a:srgbClr val="FFFFFF"/>
                </a:solidFill>
                <a:highlight>
                  <a:srgbClr val="3CAA3C"/>
                </a:highlight>
                <a:latin typeface="Lexend"/>
                <a:ea typeface="Lexend"/>
                <a:cs typeface="Lexend"/>
                <a:sym typeface="Lexend"/>
              </a:rPr>
              <a:t>  </a:t>
            </a:r>
            <a:endParaRPr sz="2600">
              <a:solidFill>
                <a:srgbClr val="FFFFFF"/>
              </a:solidFill>
              <a:highlight>
                <a:srgbClr val="3CAA3C"/>
              </a:highlight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0"/>
          <p:cNvSpPr txBox="1"/>
          <p:nvPr/>
        </p:nvSpPr>
        <p:spPr>
          <a:xfrm>
            <a:off x="944025" y="1337725"/>
            <a:ext cx="4021200" cy="29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46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Lexend"/>
              <a:buChar char="●"/>
            </a:pPr>
            <a:r>
              <a:rPr lang="pt-BR" sz="2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APRESENTAÇÃO</a:t>
            </a:r>
            <a:endParaRPr sz="2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3746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Lexend"/>
              <a:buChar char="●"/>
            </a:pPr>
            <a:r>
              <a:rPr lang="pt-BR" sz="2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INSTITUCIONAL</a:t>
            </a:r>
            <a:endParaRPr sz="2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3746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Lexend"/>
              <a:buChar char="●"/>
            </a:pPr>
            <a:r>
              <a:rPr lang="pt-BR" sz="2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IFMG 2024</a:t>
            </a:r>
            <a:endParaRPr sz="2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3746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Lexend"/>
              <a:buChar char="●"/>
            </a:pPr>
            <a:r>
              <a:rPr lang="pt-BR" sz="2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REITORIA/BH</a:t>
            </a:r>
            <a:endParaRPr sz="2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02" name="Google Shape;102;p20"/>
          <p:cNvSpPr/>
          <p:nvPr/>
        </p:nvSpPr>
        <p:spPr>
          <a:xfrm>
            <a:off x="986375" y="590475"/>
            <a:ext cx="5101200" cy="504900"/>
          </a:xfrm>
          <a:prstGeom prst="roundRect">
            <a:avLst>
              <a:gd fmla="val 50000" name="adj"/>
            </a:avLst>
          </a:prstGeom>
          <a:solidFill>
            <a:srgbClr val="2E2E7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6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APRESENTAÇÃO</a:t>
            </a:r>
            <a:endParaRPr b="1" sz="26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600">
              <a:solidFill>
                <a:schemeClr val="lt1"/>
              </a:solidFill>
              <a:highlight>
                <a:srgbClr val="2E2E7E"/>
              </a:highlight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103" name="Google Shape;103;p20"/>
          <p:cNvPicPr preferRelativeResize="0"/>
          <p:nvPr/>
        </p:nvPicPr>
        <p:blipFill rotWithShape="1">
          <a:blip r:embed="rId4">
            <a:alphaModFix/>
          </a:blip>
          <a:srcRect b="9165" l="35361" r="16461" t="0"/>
          <a:stretch/>
        </p:blipFill>
        <p:spPr>
          <a:xfrm>
            <a:off x="5653600" y="590475"/>
            <a:ext cx="2910403" cy="3657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1"/>
          <p:cNvSpPr txBox="1"/>
          <p:nvPr/>
        </p:nvSpPr>
        <p:spPr>
          <a:xfrm>
            <a:off x="1111950" y="1461125"/>
            <a:ext cx="6920100" cy="25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O Instituto Federal de Educação, Ciência e Tecnologia de Minas Gerais (IFMG) é uma instituição pública de ensino, </a:t>
            </a:r>
            <a:r>
              <a:rPr b="1" lang="pt-BR" sz="1600">
                <a:solidFill>
                  <a:schemeClr val="dk1"/>
                </a:solidFill>
                <a:highlight>
                  <a:schemeClr val="accent6"/>
                </a:highlight>
                <a:latin typeface="Lexend"/>
                <a:ea typeface="Lexend"/>
                <a:cs typeface="Lexend"/>
                <a:sym typeface="Lexend"/>
              </a:rPr>
              <a:t>integrante da Rede Federal de Educação Profissional e Tecnológica do Ministério da Educação,</a:t>
            </a:r>
            <a:r>
              <a:rPr lang="pt-BR" sz="16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que oferta, principalmente, cursos técnicos e superiores e possui uma Reitoria (unidade administrativa)</a:t>
            </a:r>
            <a:r>
              <a:rPr b="1" lang="pt-BR" sz="16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</a:t>
            </a:r>
            <a:r>
              <a:rPr b="1" lang="pt-BR" sz="1600">
                <a:solidFill>
                  <a:schemeClr val="dk1"/>
                </a:solidFill>
                <a:highlight>
                  <a:schemeClr val="accent6"/>
                </a:highlight>
                <a:latin typeface="Lexend"/>
                <a:ea typeface="Lexend"/>
                <a:cs typeface="Lexend"/>
                <a:sym typeface="Lexend"/>
              </a:rPr>
              <a:t>em Belo Horizonte, além de </a:t>
            </a:r>
            <a:r>
              <a:rPr b="1" i="1" lang="pt-BR" sz="1600">
                <a:solidFill>
                  <a:schemeClr val="dk1"/>
                </a:solidFill>
                <a:highlight>
                  <a:schemeClr val="accent6"/>
                </a:highlight>
                <a:latin typeface="Lexend"/>
                <a:ea typeface="Lexend"/>
                <a:cs typeface="Lexend"/>
                <a:sym typeface="Lexend"/>
              </a:rPr>
              <a:t>campi</a:t>
            </a:r>
            <a:r>
              <a:rPr b="1" lang="pt-BR" sz="1600">
                <a:solidFill>
                  <a:schemeClr val="dk1"/>
                </a:solidFill>
                <a:highlight>
                  <a:schemeClr val="accent6"/>
                </a:highlight>
                <a:latin typeface="Lexend"/>
                <a:ea typeface="Lexend"/>
                <a:cs typeface="Lexend"/>
                <a:sym typeface="Lexend"/>
              </a:rPr>
              <a:t> em 18 cidades.</a:t>
            </a:r>
            <a:endParaRPr b="1" sz="1600">
              <a:solidFill>
                <a:schemeClr val="dk1"/>
              </a:solidFill>
              <a:highlight>
                <a:schemeClr val="accent6"/>
              </a:highlight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10" name="Google Shape;110;p21"/>
          <p:cNvSpPr txBox="1"/>
          <p:nvPr/>
        </p:nvSpPr>
        <p:spPr>
          <a:xfrm>
            <a:off x="354625" y="652275"/>
            <a:ext cx="7233300" cy="5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600">
                <a:solidFill>
                  <a:srgbClr val="09893F"/>
                </a:solidFill>
                <a:highlight>
                  <a:srgbClr val="3CAA3C"/>
                </a:highlight>
                <a:latin typeface="Lexend"/>
                <a:ea typeface="Lexend"/>
                <a:cs typeface="Lexend"/>
                <a:sym typeface="Lexend"/>
              </a:rPr>
              <a:t>       </a:t>
            </a:r>
            <a:r>
              <a:rPr b="1" lang="pt-BR" sz="2600">
                <a:solidFill>
                  <a:schemeClr val="lt1"/>
                </a:solidFill>
                <a:highlight>
                  <a:srgbClr val="3CAA3C"/>
                </a:highlight>
                <a:latin typeface="Lexend"/>
                <a:ea typeface="Lexend"/>
                <a:cs typeface="Lexend"/>
                <a:sym typeface="Lexend"/>
              </a:rPr>
              <a:t>APRESENTAÇÃO </a:t>
            </a:r>
            <a:r>
              <a:rPr b="1" lang="pt-BR" sz="2600">
                <a:solidFill>
                  <a:srgbClr val="FFFFFF"/>
                </a:solidFill>
                <a:highlight>
                  <a:srgbClr val="3CAA3C"/>
                </a:highlight>
                <a:latin typeface="Lexend"/>
                <a:ea typeface="Lexend"/>
                <a:cs typeface="Lexend"/>
                <a:sym typeface="Lexend"/>
              </a:rPr>
              <a:t>  </a:t>
            </a:r>
            <a:endParaRPr sz="2600">
              <a:solidFill>
                <a:srgbClr val="FFFFFF"/>
              </a:solidFill>
              <a:highlight>
                <a:srgbClr val="3CAA3C"/>
              </a:highlight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