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75" r:id="rId4"/>
    <p:sldId id="276" r:id="rId5"/>
    <p:sldId id="268" r:id="rId6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7" roundtripDataSignature="AMtx7mhVZnaZ0XA65hFOqAM/lWdr3PsL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8C4"/>
    <a:srgbClr val="0B976C"/>
    <a:srgbClr val="0B973A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7591" autoAdjust="0"/>
  </p:normalViewPr>
  <p:slideViewPr>
    <p:cSldViewPr snapToGrid="0">
      <p:cViewPr varScale="1">
        <p:scale>
          <a:sx n="101" d="100"/>
          <a:sy n="101" d="100"/>
        </p:scale>
        <p:origin x="9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00" tIns="46550" rIns="93100" bIns="465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00" tIns="46550" rIns="93100" bIns="465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00" tIns="46550" rIns="93100" bIns="465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00" tIns="46550" rIns="93100" bIns="465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00" tIns="46550" rIns="93100" bIns="465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7012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3100" tIns="46550" rIns="9310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3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3100" tIns="46550" rIns="93100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976C">
            <a:alpha val="25000"/>
          </a:srgb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4280848" y="1289489"/>
            <a:ext cx="3630305" cy="363030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05604" y="2391032"/>
            <a:ext cx="1180792" cy="142721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992282" y="5745022"/>
            <a:ext cx="106761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IMPLANTAÇÃO DO MÓDULO DE DESENVOLVIMENTO INSTITUCIONAL NO SUAP</a:t>
            </a:r>
          </a:p>
          <a:p>
            <a:pPr lvl="0"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Monitoramento PDI </a:t>
            </a:r>
            <a:r>
              <a:rPr lang="pt-B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IFMG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2019-2023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743981" y="1742776"/>
            <a:ext cx="4040389" cy="4045613"/>
          </a:xfrm>
          <a:prstGeom prst="rect">
            <a:avLst/>
          </a:prstGeom>
          <a:solidFill>
            <a:srgbClr val="577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1479115"/>
            <a:ext cx="11322424" cy="4572933"/>
          </a:xfrm>
          <a:prstGeom prst="rect">
            <a:avLst/>
          </a:prstGeom>
          <a:solidFill>
            <a:srgbClr val="B4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ound Single Corner Rectangle 55"/>
          <p:cNvSpPr/>
          <p:nvPr/>
        </p:nvSpPr>
        <p:spPr>
          <a:xfrm rot="5400000">
            <a:off x="18257" y="-18257"/>
            <a:ext cx="1079500" cy="1116013"/>
          </a:xfrm>
          <a:prstGeom prst="round1Rect">
            <a:avLst/>
          </a:prstGeom>
          <a:solidFill>
            <a:srgbClr val="0B976C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8" y="243086"/>
            <a:ext cx="461332" cy="55761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16014" y="305753"/>
            <a:ext cx="1067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IMPLANTAÇÃO DO MÓDULO DE DESENVOLVIMENTO INSTITUCIONAL NO SUAP</a:t>
            </a:r>
          </a:p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Monitoramento PDI </a:t>
            </a:r>
            <a:r>
              <a:rPr lang="pt-B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IFMG</a:t>
            </a:r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2019-2023</a:t>
            </a:r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2474" y="1593193"/>
            <a:ext cx="1102995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sz="2000" b="0" dirty="0" smtClean="0"/>
              <a:t>Cronograma </a:t>
            </a:r>
            <a:r>
              <a:rPr lang="pt-BR" sz="2000" b="0" dirty="0"/>
              <a:t>de </a:t>
            </a:r>
            <a:r>
              <a:rPr lang="pt-BR" sz="2000" b="0" dirty="0" smtClean="0"/>
              <a:t>capacitação</a:t>
            </a:r>
            <a:endParaRPr lang="pt-BR" sz="2000" b="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83208"/>
              </p:ext>
            </p:extLst>
          </p:nvPr>
        </p:nvGraphicFramePr>
        <p:xfrm>
          <a:off x="323348" y="2107381"/>
          <a:ext cx="10852839" cy="3623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391">
                  <a:extLst>
                    <a:ext uri="{9D8B030D-6E8A-4147-A177-3AD203B41FA5}">
                      <a16:colId xmlns:a16="http://schemas.microsoft.com/office/drawing/2014/main" val="2026583790"/>
                    </a:ext>
                  </a:extLst>
                </a:gridCol>
                <a:gridCol w="4534861">
                  <a:extLst>
                    <a:ext uri="{9D8B030D-6E8A-4147-A177-3AD203B41FA5}">
                      <a16:colId xmlns:a16="http://schemas.microsoft.com/office/drawing/2014/main" val="1402883880"/>
                    </a:ext>
                  </a:extLst>
                </a:gridCol>
                <a:gridCol w="605585">
                  <a:extLst>
                    <a:ext uri="{9D8B030D-6E8A-4147-A177-3AD203B41FA5}">
                      <a16:colId xmlns:a16="http://schemas.microsoft.com/office/drawing/2014/main" val="1692630034"/>
                    </a:ext>
                  </a:extLst>
                </a:gridCol>
                <a:gridCol w="1137001">
                  <a:extLst>
                    <a:ext uri="{9D8B030D-6E8A-4147-A177-3AD203B41FA5}">
                      <a16:colId xmlns:a16="http://schemas.microsoft.com/office/drawing/2014/main" val="1036003206"/>
                    </a:ext>
                  </a:extLst>
                </a:gridCol>
                <a:gridCol w="1137001">
                  <a:extLst>
                    <a:ext uri="{9D8B030D-6E8A-4147-A177-3AD203B41FA5}">
                      <a16:colId xmlns:a16="http://schemas.microsoft.com/office/drawing/2014/main" val="2968716163"/>
                    </a:ext>
                  </a:extLst>
                </a:gridCol>
              </a:tblGrid>
              <a:tr h="2176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Etapa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Especificação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Horário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912791"/>
                  </a:ext>
                </a:extLst>
              </a:tr>
              <a:tr h="6331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Capacitação 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Geral em Monitoramento do PDI pelo SUAP para gestores do </a:t>
                      </a:r>
                      <a:r>
                        <a:rPr lang="pt-BR" sz="18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IFMG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(Reitoria)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Fundamentos </a:t>
                      </a:r>
                      <a:r>
                        <a:rPr lang="pt-BR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BSC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Fundamentos Gestão por Projetos</a:t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Modelo do PDI e Plano de Atividades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16h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6534828"/>
                  </a:ext>
                </a:extLst>
              </a:tr>
              <a:tr h="20774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Capacitação 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metodologia SUAP de monitoramento do PDI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 da funcionalidade, perfil do cadastrador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16h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547641"/>
                  </a:ext>
                </a:extLst>
              </a:tr>
              <a:tr h="2176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15h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986211"/>
                  </a:ext>
                </a:extLst>
              </a:tr>
              <a:tr h="9583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Capacitação 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metodologia SUAP de monitoramento do PDI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Setup do PDI - cadastros (com oficina), com:</a:t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Suporte e acompanhamento do cadastro do PDI </a:t>
                      </a:r>
                      <a:r>
                        <a:rPr lang="pt-BR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IFMG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2019-2023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módulo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Suporte e acompanhamento no processo de associação dos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elementos de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composição do PDI (perspectivas, objetivos, unidades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gestoras, indicadores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projetos)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15h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73371"/>
                  </a:ext>
                </a:extLst>
              </a:tr>
              <a:tr h="9810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15h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142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743981" y="1742776"/>
            <a:ext cx="4040389" cy="4045613"/>
          </a:xfrm>
          <a:prstGeom prst="rect">
            <a:avLst/>
          </a:prstGeom>
          <a:solidFill>
            <a:srgbClr val="577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1479115"/>
            <a:ext cx="11322424" cy="4572933"/>
          </a:xfrm>
          <a:prstGeom prst="rect">
            <a:avLst/>
          </a:prstGeom>
          <a:solidFill>
            <a:srgbClr val="B4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ound Single Corner Rectangle 55"/>
          <p:cNvSpPr/>
          <p:nvPr/>
        </p:nvSpPr>
        <p:spPr>
          <a:xfrm rot="5400000">
            <a:off x="18257" y="-18257"/>
            <a:ext cx="1079500" cy="1116013"/>
          </a:xfrm>
          <a:prstGeom prst="round1Rect">
            <a:avLst/>
          </a:prstGeom>
          <a:solidFill>
            <a:srgbClr val="0B976C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8" y="243086"/>
            <a:ext cx="461332" cy="55761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16014" y="305753"/>
            <a:ext cx="1067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IMPLANTAÇÃO DO MÓDULO DE DESENVOLVIMENTO INSTITUCIONAL NO SUAP</a:t>
            </a:r>
          </a:p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Monitoramento PDI </a:t>
            </a:r>
            <a:r>
              <a:rPr lang="pt-B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IFMG</a:t>
            </a:r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2019-2023</a:t>
            </a:r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7663" y="1629096"/>
            <a:ext cx="1102995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sz="2000" b="0" dirty="0" smtClean="0"/>
              <a:t>Cronograma </a:t>
            </a:r>
            <a:r>
              <a:rPr lang="pt-BR" sz="2000" b="0" dirty="0"/>
              <a:t>de </a:t>
            </a:r>
            <a:r>
              <a:rPr lang="pt-BR" sz="2000" b="0" dirty="0" smtClean="0"/>
              <a:t>capacitação</a:t>
            </a:r>
            <a:endParaRPr lang="pt-BR" sz="2000" b="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72325"/>
              </p:ext>
            </p:extLst>
          </p:nvPr>
        </p:nvGraphicFramePr>
        <p:xfrm>
          <a:off x="347663" y="2180219"/>
          <a:ext cx="10828523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712">
                  <a:extLst>
                    <a:ext uri="{9D8B030D-6E8A-4147-A177-3AD203B41FA5}">
                      <a16:colId xmlns:a16="http://schemas.microsoft.com/office/drawing/2014/main" val="698536325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val="3103401815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59513967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153218554"/>
                    </a:ext>
                  </a:extLst>
                </a:gridCol>
                <a:gridCol w="1298761">
                  <a:extLst>
                    <a:ext uri="{9D8B030D-6E8A-4147-A177-3AD203B41FA5}">
                      <a16:colId xmlns:a16="http://schemas.microsoft.com/office/drawing/2014/main" val="1915483817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Etapa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Especificação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Horário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484885"/>
                  </a:ext>
                </a:extLst>
              </a:tr>
              <a:tr h="200025">
                <a:tc rowSpan="8"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Capacitação 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monitoramento do PDI pelo Farol de Desempenho: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 da funcionalidade: periodicidade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20/04/2021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17h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30733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Perfil dos usuários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604003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Gerenciamento dos períodos de alimentação – cadastro e uso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 exportadores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controle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22/04/2021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17h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7632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Atividades de validação dos dados - auditoria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5759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Materiais de referência – manual,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tutorial</a:t>
                      </a:r>
                      <a:r>
                        <a:rPr lang="pt-BR" sz="18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vídeos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456677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Setup do Farol – cadastros (oficina), com:</a:t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Suporte e acompanhamento na Alimentação de Dados (automática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manual);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Suporte e acompanhamento na geração dos resultados do Farol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desempenho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(Relatórios, Painel de visão pública)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17h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585414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17h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02889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16h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9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3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743981" y="1742776"/>
            <a:ext cx="4040389" cy="4045613"/>
          </a:xfrm>
          <a:prstGeom prst="rect">
            <a:avLst/>
          </a:prstGeom>
          <a:solidFill>
            <a:srgbClr val="577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1479115"/>
            <a:ext cx="11322424" cy="5045510"/>
          </a:xfrm>
          <a:prstGeom prst="rect">
            <a:avLst/>
          </a:prstGeom>
          <a:solidFill>
            <a:srgbClr val="B4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ound Single Corner Rectangle 55"/>
          <p:cNvSpPr/>
          <p:nvPr/>
        </p:nvSpPr>
        <p:spPr>
          <a:xfrm rot="5400000">
            <a:off x="18257" y="-18257"/>
            <a:ext cx="1079500" cy="1116013"/>
          </a:xfrm>
          <a:prstGeom prst="round1Rect">
            <a:avLst/>
          </a:prstGeom>
          <a:solidFill>
            <a:srgbClr val="0B976C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8" y="243086"/>
            <a:ext cx="461332" cy="55761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16014" y="305753"/>
            <a:ext cx="1067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IMPLANTAÇÃO DO MÓDULO DE DESENVOLVIMENTO INSTITUCIONAL NO SUAP</a:t>
            </a:r>
          </a:p>
          <a:p>
            <a:pPr lvl="0"/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Monitoramento PDI </a:t>
            </a:r>
            <a:r>
              <a:rPr lang="pt-B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IFMG</a:t>
            </a:r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2019-2023</a:t>
            </a:r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2474" y="1603604"/>
            <a:ext cx="1102995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sz="2000" b="0" dirty="0" smtClean="0"/>
              <a:t>Cronograma </a:t>
            </a:r>
            <a:r>
              <a:rPr lang="pt-BR" sz="2000" b="0" dirty="0"/>
              <a:t>de </a:t>
            </a:r>
            <a:r>
              <a:rPr lang="pt-BR" sz="2000" b="0" dirty="0" smtClean="0"/>
              <a:t>capacitação</a:t>
            </a:r>
            <a:endParaRPr lang="pt-BR" sz="2000" b="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1997"/>
              </p:ext>
            </p:extLst>
          </p:nvPr>
        </p:nvGraphicFramePr>
        <p:xfrm>
          <a:off x="323348" y="2087707"/>
          <a:ext cx="10773276" cy="4352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1727">
                  <a:extLst>
                    <a:ext uri="{9D8B030D-6E8A-4147-A177-3AD203B41FA5}">
                      <a16:colId xmlns:a16="http://schemas.microsoft.com/office/drawing/2014/main" val="1001818467"/>
                    </a:ext>
                  </a:extLst>
                </a:gridCol>
                <a:gridCol w="5705475">
                  <a:extLst>
                    <a:ext uri="{9D8B030D-6E8A-4147-A177-3AD203B41FA5}">
                      <a16:colId xmlns:a16="http://schemas.microsoft.com/office/drawing/2014/main" val="203405608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779313737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549011401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509721021"/>
                    </a:ext>
                  </a:extLst>
                </a:gridCol>
              </a:tblGrid>
              <a:tr h="2021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Etapa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Especificação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Horário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634743"/>
                  </a:ext>
                </a:extLst>
              </a:tr>
              <a:tr h="19294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Capacitação </a:t>
                      </a:r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o desdobramento do PDI no Plano de </a:t>
                      </a:r>
                      <a:r>
                        <a:rPr lang="pt-BR" sz="18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Atividades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 da funcionalidade: periodicidade, fases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18h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997020"/>
                  </a:ext>
                </a:extLst>
              </a:tr>
              <a:tr h="1929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Perfil dos usuários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199303"/>
                  </a:ext>
                </a:extLst>
              </a:tr>
              <a:tr h="1948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Gerenciamento das fases – cadastro e uso dos relatórios para controle (Parte 1)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439463"/>
                  </a:ext>
                </a:extLst>
              </a:tr>
              <a:tr h="1910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Gerenciamento das fases – cadastro e uso dos relatórios para controle (Parte 2)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646217"/>
                  </a:ext>
                </a:extLst>
              </a:tr>
              <a:tr h="2443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Materiais de referência – manual, tutorial, vídeos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18h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473931"/>
                  </a:ext>
                </a:extLst>
              </a:tr>
              <a:tr h="3754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Setup do Plano – cadastros (oficina), com:</a:t>
                      </a:r>
                      <a:b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Acompanhamento e suporte na implantação do Plano de Atividades 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 </a:t>
                      </a:r>
                      <a:r>
                        <a:rPr lang="pt-BR" sz="1800" u="none" strike="noStrike" dirty="0" err="1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Pró-reitorias</a:t>
                      </a:r>
                      <a:r>
                        <a:rPr lang="pt-B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Diretorias Sistêmicas e </a:t>
                      </a:r>
                      <a:r>
                        <a:rPr lang="pt-BR" sz="1800" i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campi.</a:t>
                      </a: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20/05/2021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18h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223485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21/05/2021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13h às 18h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12608"/>
                  </a:ext>
                </a:extLst>
              </a:tr>
              <a:tr h="9069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Capacitação </a:t>
                      </a:r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Geral em Monitoramento do PDI pelo SUAP para gestores</a:t>
                      </a:r>
                      <a:b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</a:t>
                      </a:r>
                      <a:r>
                        <a:rPr lang="pt-BR" sz="16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IFMG</a:t>
                      </a:r>
                      <a:r>
                        <a:rPr lang="pt-BR" sz="16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600" b="1" i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(campi</a:t>
                      </a:r>
                      <a:r>
                        <a:rPr lang="pt-BR" sz="1600" b="1" i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pt-B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Fundamentos </a:t>
                      </a:r>
                      <a:r>
                        <a:rPr lang="pt-BR" sz="16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BSC</a:t>
                      </a:r>
                      <a: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Fundamentos Gestão por Projetos</a:t>
                      </a:r>
                      <a:b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Modelo do PDI e Plano de 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Agosto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27109"/>
                  </a:ext>
                </a:extLst>
              </a:tr>
              <a:tr h="1929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Carga horária 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7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3"/>
          <p:cNvSpPr/>
          <p:nvPr/>
        </p:nvSpPr>
        <p:spPr>
          <a:xfrm>
            <a:off x="2324100" y="3752850"/>
            <a:ext cx="7867650" cy="3105150"/>
          </a:xfrm>
          <a:prstGeom prst="rect">
            <a:avLst/>
          </a:prstGeom>
          <a:solidFill>
            <a:srgbClr val="0B976C">
              <a:alpha val="2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3209924" y="5180479"/>
            <a:ext cx="60960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IFMG</a:t>
            </a:r>
            <a:r>
              <a:rPr lang="pt-BR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REITORIA - </a:t>
            </a:r>
            <a:r>
              <a:rPr lang="pt-BR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5º ANDAR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TELEFONE</a:t>
            </a:r>
            <a:r>
              <a:rPr lang="pt-BR" sz="20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2513-5217</a:t>
            </a:r>
            <a:endParaRPr sz="200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ddi@ifmg.edu.br</a:t>
            </a:r>
            <a:endParaRPr lang="pt-BR" sz="2000" dirty="0"/>
          </a:p>
        </p:txBody>
      </p:sp>
      <p:cxnSp>
        <p:nvCxnSpPr>
          <p:cNvPr id="278" name="Google Shape;278;p13"/>
          <p:cNvCxnSpPr/>
          <p:nvPr/>
        </p:nvCxnSpPr>
        <p:spPr>
          <a:xfrm>
            <a:off x="2638425" y="5086350"/>
            <a:ext cx="7239000" cy="0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79" name="Google Shape;27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0699" y="1653142"/>
            <a:ext cx="1034221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2638425" y="4624941"/>
            <a:ext cx="7239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200" b="1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DIRETORIA DE DESENVOLVIMENTO INSTITUCIONAL</a:t>
            </a:r>
            <a:endParaRPr lang="pt-BR" sz="2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8192</TotalTime>
  <Words>357</Words>
  <Application>Microsoft Office PowerPoint</Application>
  <PresentationFormat>Widescreen</PresentationFormat>
  <Paragraphs>94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Maria Barbosa dos Santos</dc:creator>
  <cp:lastModifiedBy>Camila Maria Barbosa dos Santos</cp:lastModifiedBy>
  <cp:revision>161</cp:revision>
  <cp:lastPrinted>2020-05-06T23:45:32Z</cp:lastPrinted>
  <dcterms:created xsi:type="dcterms:W3CDTF">2019-07-23T11:14:23Z</dcterms:created>
  <dcterms:modified xsi:type="dcterms:W3CDTF">2021-04-09T14:47:35Z</dcterms:modified>
</cp:coreProperties>
</file>