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78" r:id="rId3"/>
    <p:sldId id="275" r:id="rId4"/>
    <p:sldId id="276" r:id="rId5"/>
    <p:sldId id="268" r:id="rId6"/>
  </p:sldIdLst>
  <p:sldSz cx="12192000" cy="6858000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37" roundtripDataSignature="AMtx7mhVZnaZ0XA65hFOqAM/lWdr3PsLX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C8C4"/>
    <a:srgbClr val="0B976C"/>
    <a:srgbClr val="0B973A"/>
    <a:srgbClr val="FFD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3" autoAdjust="0"/>
    <p:restoredTop sz="87591" autoAdjust="0"/>
  </p:normalViewPr>
  <p:slideViewPr>
    <p:cSldViewPr snapToGrid="0">
      <p:cViewPr varScale="1">
        <p:scale>
          <a:sx n="101" d="100"/>
          <a:sy n="101" d="100"/>
        </p:scale>
        <p:origin x="94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37" Type="http://customschemas.google.com/relationships/presentationmetadata" Target="metadata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4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59" cy="498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00" tIns="46550" rIns="93100" bIns="4655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3" y="0"/>
            <a:ext cx="2945659" cy="498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00" tIns="46550" rIns="93100" bIns="4655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20688" y="1239838"/>
            <a:ext cx="5956300" cy="33512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00" tIns="46550" rIns="93100" bIns="4655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8585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00" tIns="46550" rIns="93100" bIns="4655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00" tIns="46550" rIns="93100" bIns="465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6170122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spcFirstLastPara="1" wrap="square" lIns="93100" tIns="46550" rIns="9310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3:notes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spcFirstLastPara="1" wrap="square" lIns="93100" tIns="46550" rIns="9310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3" name="Google Shape;27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  <p:sp>
        <p:nvSpPr>
          <p:cNvPr id="11" name="Google Shape;11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976C">
            <a:alpha val="25000"/>
          </a:srgbClr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4280848" y="1289489"/>
            <a:ext cx="3630305" cy="3630305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505604" y="2391032"/>
            <a:ext cx="1180792" cy="142721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ângulo 1"/>
          <p:cNvSpPr/>
          <p:nvPr/>
        </p:nvSpPr>
        <p:spPr>
          <a:xfrm>
            <a:off x="992282" y="5745022"/>
            <a:ext cx="1067615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t-B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IMPLANTAÇÃO DO MÓDULO DE DESENVOLVIMENTO INSTITUCIONAL NO SUAP</a:t>
            </a:r>
          </a:p>
          <a:p>
            <a:pPr lvl="0" algn="ctr"/>
            <a:r>
              <a:rPr lang="pt-B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Monitoramento PDI </a:t>
            </a:r>
            <a:r>
              <a:rPr lang="pt-BR" sz="2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IFMG</a:t>
            </a:r>
            <a:r>
              <a:rPr lang="pt-B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2019-2023</a:t>
            </a:r>
            <a:endParaRPr lang="pt-B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7743981" y="1742776"/>
            <a:ext cx="4040389" cy="4045613"/>
          </a:xfrm>
          <a:prstGeom prst="rect">
            <a:avLst/>
          </a:prstGeom>
          <a:solidFill>
            <a:srgbClr val="5776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0" y="1479115"/>
            <a:ext cx="11322424" cy="4572933"/>
          </a:xfrm>
          <a:prstGeom prst="rect">
            <a:avLst/>
          </a:prstGeom>
          <a:solidFill>
            <a:srgbClr val="B4C8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ound Single Corner Rectangle 55"/>
          <p:cNvSpPr/>
          <p:nvPr/>
        </p:nvSpPr>
        <p:spPr>
          <a:xfrm rot="5400000">
            <a:off x="18257" y="-18257"/>
            <a:ext cx="1079500" cy="1116013"/>
          </a:xfrm>
          <a:prstGeom prst="round1Rect">
            <a:avLst/>
          </a:prstGeom>
          <a:solidFill>
            <a:srgbClr val="0B976C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prstClr val="white"/>
              </a:solidFill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48" y="243086"/>
            <a:ext cx="461332" cy="557610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116014" y="305753"/>
            <a:ext cx="106761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IMPLANTAÇÃO DO MÓDULO DE DESENVOLVIMENTO INSTITUCIONAL NO SUAP</a:t>
            </a:r>
          </a:p>
          <a:p>
            <a:pPr lvl="0"/>
            <a:r>
              <a:rPr lang="pt-B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Monitoramento PDI </a:t>
            </a:r>
            <a:r>
              <a:rPr lang="pt-BR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IFMG</a:t>
            </a:r>
            <a:r>
              <a:rPr lang="pt-B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2019-2023</a:t>
            </a:r>
            <a:endParaRPr lang="pt-BR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292474" y="1593193"/>
            <a:ext cx="1102995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>
              <a:defRPr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pt-BR" sz="2000" b="0" dirty="0" smtClean="0"/>
              <a:t>Cronograma </a:t>
            </a:r>
            <a:r>
              <a:rPr lang="pt-BR" sz="2000" b="0" dirty="0"/>
              <a:t>de </a:t>
            </a:r>
            <a:r>
              <a:rPr lang="pt-BR" sz="2000" b="0" dirty="0" smtClean="0"/>
              <a:t>capacitação</a:t>
            </a:r>
            <a:endParaRPr lang="pt-BR" sz="2000" b="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583208"/>
              </p:ext>
            </p:extLst>
          </p:nvPr>
        </p:nvGraphicFramePr>
        <p:xfrm>
          <a:off x="323348" y="2107381"/>
          <a:ext cx="10852839" cy="36234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38391">
                  <a:extLst>
                    <a:ext uri="{9D8B030D-6E8A-4147-A177-3AD203B41FA5}">
                      <a16:colId xmlns:a16="http://schemas.microsoft.com/office/drawing/2014/main" val="2026583790"/>
                    </a:ext>
                  </a:extLst>
                </a:gridCol>
                <a:gridCol w="4534861">
                  <a:extLst>
                    <a:ext uri="{9D8B030D-6E8A-4147-A177-3AD203B41FA5}">
                      <a16:colId xmlns:a16="http://schemas.microsoft.com/office/drawing/2014/main" val="1402883880"/>
                    </a:ext>
                  </a:extLst>
                </a:gridCol>
                <a:gridCol w="605585">
                  <a:extLst>
                    <a:ext uri="{9D8B030D-6E8A-4147-A177-3AD203B41FA5}">
                      <a16:colId xmlns:a16="http://schemas.microsoft.com/office/drawing/2014/main" val="1692630034"/>
                    </a:ext>
                  </a:extLst>
                </a:gridCol>
                <a:gridCol w="1137001">
                  <a:extLst>
                    <a:ext uri="{9D8B030D-6E8A-4147-A177-3AD203B41FA5}">
                      <a16:colId xmlns:a16="http://schemas.microsoft.com/office/drawing/2014/main" val="1036003206"/>
                    </a:ext>
                  </a:extLst>
                </a:gridCol>
                <a:gridCol w="1137001">
                  <a:extLst>
                    <a:ext uri="{9D8B030D-6E8A-4147-A177-3AD203B41FA5}">
                      <a16:colId xmlns:a16="http://schemas.microsoft.com/office/drawing/2014/main" val="2968716163"/>
                    </a:ext>
                  </a:extLst>
                </a:gridCol>
              </a:tblGrid>
              <a:tr h="21764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Etapa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Especificação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Horário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2912791"/>
                  </a:ext>
                </a:extLst>
              </a:tr>
              <a:tr h="63313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 Capacitação </a:t>
                      </a:r>
                      <a:r>
                        <a:rPr lang="pt-BR" sz="18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Geral em Monitoramento do PDI pelo SUAP para gestores do </a:t>
                      </a:r>
                      <a:r>
                        <a:rPr lang="pt-BR" sz="1800" b="1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IFMG</a:t>
                      </a:r>
                      <a:r>
                        <a:rPr lang="pt-BR" sz="18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(Reitoria)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Fundamentos </a:t>
                      </a:r>
                      <a:r>
                        <a:rPr lang="pt-BR" sz="18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BSC</a:t>
                      </a:r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Fundamentos Gestão por Projetos</a:t>
                      </a:r>
                      <a:b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Modelo do PDI e Plano de Atividades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06/04/2021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13h às 16h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6534828"/>
                  </a:ext>
                </a:extLst>
              </a:tr>
              <a:tr h="20774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800" b="1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 Capacitação </a:t>
                      </a:r>
                      <a:r>
                        <a:rPr lang="pt-BR" sz="18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 metodologia SUAP de monitoramento do PDI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Overview da funcionalidade, perfil do cadastrador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08/04/2021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13h às 16h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1547641"/>
                  </a:ext>
                </a:extLst>
              </a:tr>
              <a:tr h="21764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09/04/2021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13h às 15h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2986211"/>
                  </a:ext>
                </a:extLst>
              </a:tr>
              <a:tr h="95837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800" b="1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 Capacitação </a:t>
                      </a:r>
                      <a:r>
                        <a:rPr lang="pt-BR" sz="18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 metodologia SUAP de monitoramento do PDI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Setup do PDI - cadastros (com oficina), com:</a:t>
                      </a:r>
                      <a:b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 Suporte e acompanhamento do cadastro do PDI </a:t>
                      </a:r>
                      <a:r>
                        <a:rPr lang="pt-BR" sz="18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IFMG</a:t>
                      </a:r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2019-2023 </a:t>
                      </a:r>
                      <a:r>
                        <a:rPr lang="pt-BR" sz="18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 módulo </a:t>
                      </a:r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 Suporte e acompanhamento no processo de associação dos </a:t>
                      </a:r>
                      <a:r>
                        <a:rPr lang="pt-BR" sz="18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elementos de </a:t>
                      </a:r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composição do PDI (perspectivas, objetivos, unidades </a:t>
                      </a:r>
                      <a:r>
                        <a:rPr lang="pt-BR" sz="18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gestoras, indicadores</a:t>
                      </a:r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projetos)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13/04/2021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13h às 15h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673371"/>
                  </a:ext>
                </a:extLst>
              </a:tr>
              <a:tr h="98107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15/04/2021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13h às 15h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142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441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7743981" y="1742776"/>
            <a:ext cx="4040389" cy="4045613"/>
          </a:xfrm>
          <a:prstGeom prst="rect">
            <a:avLst/>
          </a:prstGeom>
          <a:solidFill>
            <a:srgbClr val="5776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0" y="1479115"/>
            <a:ext cx="11322424" cy="4572933"/>
          </a:xfrm>
          <a:prstGeom prst="rect">
            <a:avLst/>
          </a:prstGeom>
          <a:solidFill>
            <a:srgbClr val="B4C8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ound Single Corner Rectangle 55"/>
          <p:cNvSpPr/>
          <p:nvPr/>
        </p:nvSpPr>
        <p:spPr>
          <a:xfrm rot="5400000">
            <a:off x="18257" y="-18257"/>
            <a:ext cx="1079500" cy="1116013"/>
          </a:xfrm>
          <a:prstGeom prst="round1Rect">
            <a:avLst/>
          </a:prstGeom>
          <a:solidFill>
            <a:srgbClr val="0B976C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prstClr val="white"/>
              </a:solidFill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48" y="243086"/>
            <a:ext cx="461332" cy="557610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116014" y="305753"/>
            <a:ext cx="106761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IMPLANTAÇÃO DO MÓDULO DE DESENVOLVIMENTO INSTITUCIONAL NO SUAP</a:t>
            </a:r>
          </a:p>
          <a:p>
            <a:pPr lvl="0"/>
            <a:r>
              <a:rPr lang="pt-B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Monitoramento PDI </a:t>
            </a:r>
            <a:r>
              <a:rPr lang="pt-BR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IFMG</a:t>
            </a:r>
            <a:r>
              <a:rPr lang="pt-B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2019-2023</a:t>
            </a:r>
            <a:endParaRPr lang="pt-BR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347663" y="1629096"/>
            <a:ext cx="1102995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>
              <a:defRPr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pt-BR" sz="2000" b="0" dirty="0" smtClean="0"/>
              <a:t>Cronograma </a:t>
            </a:r>
            <a:r>
              <a:rPr lang="pt-BR" sz="2000" b="0" dirty="0"/>
              <a:t>de </a:t>
            </a:r>
            <a:r>
              <a:rPr lang="pt-BR" sz="2000" b="0" dirty="0" smtClean="0"/>
              <a:t>capacitação</a:t>
            </a:r>
            <a:endParaRPr lang="pt-BR" sz="2000" b="0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072325"/>
              </p:ext>
            </p:extLst>
          </p:nvPr>
        </p:nvGraphicFramePr>
        <p:xfrm>
          <a:off x="347663" y="2180219"/>
          <a:ext cx="10828523" cy="34004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90712">
                  <a:extLst>
                    <a:ext uri="{9D8B030D-6E8A-4147-A177-3AD203B41FA5}">
                      <a16:colId xmlns:a16="http://schemas.microsoft.com/office/drawing/2014/main" val="698536325"/>
                    </a:ext>
                  </a:extLst>
                </a:gridCol>
                <a:gridCol w="5857875">
                  <a:extLst>
                    <a:ext uri="{9D8B030D-6E8A-4147-A177-3AD203B41FA5}">
                      <a16:colId xmlns:a16="http://schemas.microsoft.com/office/drawing/2014/main" val="3103401815"/>
                    </a:ext>
                  </a:extLst>
                </a:gridCol>
                <a:gridCol w="581025">
                  <a:extLst>
                    <a:ext uri="{9D8B030D-6E8A-4147-A177-3AD203B41FA5}">
                      <a16:colId xmlns:a16="http://schemas.microsoft.com/office/drawing/2014/main" val="3595139671"/>
                    </a:ext>
                  </a:extLst>
                </a:gridCol>
                <a:gridCol w="1200150">
                  <a:extLst>
                    <a:ext uri="{9D8B030D-6E8A-4147-A177-3AD203B41FA5}">
                      <a16:colId xmlns:a16="http://schemas.microsoft.com/office/drawing/2014/main" val="2153218554"/>
                    </a:ext>
                  </a:extLst>
                </a:gridCol>
                <a:gridCol w="1298761">
                  <a:extLst>
                    <a:ext uri="{9D8B030D-6E8A-4147-A177-3AD203B41FA5}">
                      <a16:colId xmlns:a16="http://schemas.microsoft.com/office/drawing/2014/main" val="1915483817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Etapa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Especificação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Horário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4484885"/>
                  </a:ext>
                </a:extLst>
              </a:tr>
              <a:tr h="200025">
                <a:tc rowSpan="8">
                  <a:txBody>
                    <a:bodyPr/>
                    <a:lstStyle/>
                    <a:p>
                      <a:pPr algn="l" fontAlgn="ctr"/>
                      <a:r>
                        <a:rPr lang="pt-BR" sz="1800" b="1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 Capacitação </a:t>
                      </a:r>
                      <a:r>
                        <a:rPr lang="pt-BR" sz="18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 monitoramento do PDI pelo Farol de Desempenho: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Overview da funcionalidade: periodicidade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20/04/2021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13h às 17h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1307335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Perfil dos usuários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6604003"/>
                  </a:ext>
                </a:extLst>
              </a:tr>
              <a:tr h="60007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Gerenciamento dos períodos de alimentação – cadastro e uso </a:t>
                      </a:r>
                      <a:r>
                        <a:rPr lang="pt-BR" sz="18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dos exportadores </a:t>
                      </a:r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para controle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22/04/2021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13h às 17h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0763205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Atividades de validação dos dados - auditoria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4357592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Materiais de referência – manual, </a:t>
                      </a:r>
                      <a:r>
                        <a:rPr lang="pt-BR" sz="18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tutorial</a:t>
                      </a:r>
                      <a:r>
                        <a:rPr lang="pt-BR" sz="1800" u="none" strike="noStrike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e</a:t>
                      </a:r>
                      <a:r>
                        <a:rPr lang="pt-BR" sz="18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vídeos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456677"/>
                  </a:ext>
                </a:extLst>
              </a:tr>
              <a:tr h="381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Setup do Farol – cadastros (oficina), com:</a:t>
                      </a:r>
                      <a:b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 Suporte e acompanhamento na Alimentação de Dados (automática </a:t>
                      </a:r>
                      <a:r>
                        <a:rPr lang="pt-BR" sz="18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 manual);</a:t>
                      </a:r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 Suporte e acompanhamento na geração dos resultados do Farol </a:t>
                      </a:r>
                      <a:r>
                        <a:rPr lang="pt-BR" sz="18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 desempenho </a:t>
                      </a:r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(Relatórios, Painel de visão pública)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06/05/2021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13h às 17h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585414"/>
                  </a:ext>
                </a:extLst>
              </a:tr>
              <a:tr h="35814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11/05/2021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13h às 17h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102889"/>
                  </a:ext>
                </a:extLst>
              </a:tr>
              <a:tr h="20955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13/05/2021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13h às 16h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393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433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7743981" y="1742776"/>
            <a:ext cx="4040389" cy="4045613"/>
          </a:xfrm>
          <a:prstGeom prst="rect">
            <a:avLst/>
          </a:prstGeom>
          <a:solidFill>
            <a:srgbClr val="5776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0" y="1479115"/>
            <a:ext cx="11322424" cy="5045510"/>
          </a:xfrm>
          <a:prstGeom prst="rect">
            <a:avLst/>
          </a:prstGeom>
          <a:solidFill>
            <a:srgbClr val="B4C8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ound Single Corner Rectangle 55"/>
          <p:cNvSpPr/>
          <p:nvPr/>
        </p:nvSpPr>
        <p:spPr>
          <a:xfrm rot="5400000">
            <a:off x="18257" y="-18257"/>
            <a:ext cx="1079500" cy="1116013"/>
          </a:xfrm>
          <a:prstGeom prst="round1Rect">
            <a:avLst/>
          </a:prstGeom>
          <a:solidFill>
            <a:srgbClr val="0B976C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prstClr val="white"/>
              </a:solidFill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48" y="243086"/>
            <a:ext cx="461332" cy="557610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116014" y="305753"/>
            <a:ext cx="106761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IMPLANTAÇÃO DO MÓDULO DE DESENVOLVIMENTO INSTITUCIONAL NO SUAP</a:t>
            </a:r>
          </a:p>
          <a:p>
            <a:pPr lvl="0"/>
            <a:r>
              <a:rPr lang="pt-B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Monitoramento PDI </a:t>
            </a:r>
            <a:r>
              <a:rPr lang="pt-BR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IFMG</a:t>
            </a:r>
            <a:r>
              <a:rPr lang="pt-B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2019-2023</a:t>
            </a:r>
            <a:endParaRPr lang="pt-BR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292474" y="1603604"/>
            <a:ext cx="1102995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>
              <a:defRPr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pt-BR" sz="2000" b="0" dirty="0" smtClean="0"/>
              <a:t>Cronograma </a:t>
            </a:r>
            <a:r>
              <a:rPr lang="pt-BR" sz="2000" b="0" dirty="0"/>
              <a:t>de </a:t>
            </a:r>
            <a:r>
              <a:rPr lang="pt-BR" sz="2000" b="0" dirty="0" smtClean="0"/>
              <a:t>capacitação</a:t>
            </a:r>
            <a:endParaRPr lang="pt-BR" sz="2000" b="0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31997"/>
              </p:ext>
            </p:extLst>
          </p:nvPr>
        </p:nvGraphicFramePr>
        <p:xfrm>
          <a:off x="323348" y="2087707"/>
          <a:ext cx="10773276" cy="43529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81727">
                  <a:extLst>
                    <a:ext uri="{9D8B030D-6E8A-4147-A177-3AD203B41FA5}">
                      <a16:colId xmlns:a16="http://schemas.microsoft.com/office/drawing/2014/main" val="1001818467"/>
                    </a:ext>
                  </a:extLst>
                </a:gridCol>
                <a:gridCol w="5705475">
                  <a:extLst>
                    <a:ext uri="{9D8B030D-6E8A-4147-A177-3AD203B41FA5}">
                      <a16:colId xmlns:a16="http://schemas.microsoft.com/office/drawing/2014/main" val="203405608"/>
                    </a:ext>
                  </a:extLst>
                </a:gridCol>
                <a:gridCol w="581025">
                  <a:extLst>
                    <a:ext uri="{9D8B030D-6E8A-4147-A177-3AD203B41FA5}">
                      <a16:colId xmlns:a16="http://schemas.microsoft.com/office/drawing/2014/main" val="2779313737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2549011401"/>
                    </a:ext>
                  </a:extLst>
                </a:gridCol>
                <a:gridCol w="1066799">
                  <a:extLst>
                    <a:ext uri="{9D8B030D-6E8A-4147-A177-3AD203B41FA5}">
                      <a16:colId xmlns:a16="http://schemas.microsoft.com/office/drawing/2014/main" val="2509721021"/>
                    </a:ext>
                  </a:extLst>
                </a:gridCol>
              </a:tblGrid>
              <a:tr h="20213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Etapa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Especificação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Horário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5634743"/>
                  </a:ext>
                </a:extLst>
              </a:tr>
              <a:tr h="192948">
                <a:tc rowSpan="7">
                  <a:txBody>
                    <a:bodyPr/>
                    <a:lstStyle/>
                    <a:p>
                      <a:pPr algn="l" fontAlgn="ctr"/>
                      <a:r>
                        <a:rPr lang="pt-BR" sz="1800" b="1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 Capacitação </a:t>
                      </a:r>
                      <a:r>
                        <a:rPr lang="pt-BR" sz="18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para o desdobramento do PDI no Plano de </a:t>
                      </a:r>
                      <a:r>
                        <a:rPr lang="pt-BR" sz="1800" b="1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Atividades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Overview da funcionalidade: periodicidade, fases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17/05/2021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13h às 18h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2997020"/>
                  </a:ext>
                </a:extLst>
              </a:tr>
              <a:tr h="19294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Perfil dos usuários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199303"/>
                  </a:ext>
                </a:extLst>
              </a:tr>
              <a:tr h="19483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Gerenciamento das fases – cadastro e uso dos relatórios para controle (Parte 1)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4439463"/>
                  </a:ext>
                </a:extLst>
              </a:tr>
              <a:tr h="19106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Gerenciamento das fases – cadastro e uso dos relatórios para controle (Parte 2)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4646217"/>
                  </a:ext>
                </a:extLst>
              </a:tr>
              <a:tr h="24436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Materiais de referência – manual, tutorial, vídeos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19/05/2021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13h às 18h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8473931"/>
                  </a:ext>
                </a:extLst>
              </a:tr>
              <a:tr h="37545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Setup do Plano – cadastros (oficina), com:</a:t>
                      </a:r>
                      <a:b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 Acompanhamento e suporte na implantação do Plano de Atividades </a:t>
                      </a:r>
                      <a:r>
                        <a:rPr lang="pt-BR" sz="18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 </a:t>
                      </a:r>
                      <a:r>
                        <a:rPr lang="pt-BR" sz="1800" u="none" strike="noStrike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Pró-reitorias</a:t>
                      </a:r>
                      <a:r>
                        <a:rPr lang="pt-BR" sz="18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Diretorias Sistêmicas e </a:t>
                      </a:r>
                      <a:r>
                        <a:rPr lang="pt-BR" sz="1800" i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campi.</a:t>
                      </a:r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20/05/2021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13h às 18h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223485"/>
                  </a:ext>
                </a:extLst>
              </a:tr>
              <a:tr h="37147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21/05/2021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13h às 18h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512608"/>
                  </a:ext>
                </a:extLst>
              </a:tr>
              <a:tr h="90695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 Capacitação </a:t>
                      </a:r>
                      <a:r>
                        <a:rPr lang="pt-BR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Geral em Monitoramento do PDI pelo SUAP para gestores</a:t>
                      </a:r>
                      <a:br>
                        <a:rPr lang="pt-BR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t-BR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 </a:t>
                      </a:r>
                      <a:r>
                        <a:rPr lang="pt-BR" sz="1600" b="1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IFMG</a:t>
                      </a:r>
                      <a:r>
                        <a:rPr lang="pt-BR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pt-BR" sz="1600" b="1" i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(campi</a:t>
                      </a:r>
                      <a:r>
                        <a:rPr lang="pt-BR" sz="1600" b="1" i="1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pt-BR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Fundamentos </a:t>
                      </a:r>
                      <a:r>
                        <a:rPr lang="pt-BR" sz="16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BSC</a:t>
                      </a:r>
                      <a:r>
                        <a:rPr lang="pt-BR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pt-BR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t-BR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Fundamentos Gestão por Projetos</a:t>
                      </a:r>
                      <a:br>
                        <a:rPr lang="pt-BR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t-BR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Modelo do PDI e Plano de Atividades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Agosto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3827109"/>
                  </a:ext>
                </a:extLst>
              </a:tr>
              <a:tr h="19294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Carga horária total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5872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24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13"/>
          <p:cNvSpPr/>
          <p:nvPr/>
        </p:nvSpPr>
        <p:spPr>
          <a:xfrm>
            <a:off x="2324100" y="3752850"/>
            <a:ext cx="7867650" cy="3105150"/>
          </a:xfrm>
          <a:prstGeom prst="rect">
            <a:avLst/>
          </a:prstGeom>
          <a:solidFill>
            <a:srgbClr val="0B976C">
              <a:alpha val="25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13"/>
          <p:cNvSpPr/>
          <p:nvPr/>
        </p:nvSpPr>
        <p:spPr>
          <a:xfrm>
            <a:off x="3209924" y="5180479"/>
            <a:ext cx="6096000" cy="1169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IFMG</a:t>
            </a:r>
            <a:r>
              <a:rPr lang="pt-BR" sz="20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REITORIA - </a:t>
            </a:r>
            <a:r>
              <a:rPr lang="pt-BR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5º ANDAR</a:t>
            </a:r>
            <a:endParaRPr sz="2000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TELEFONE</a:t>
            </a:r>
            <a:r>
              <a:rPr lang="pt-BR" sz="200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2513-5217</a:t>
            </a:r>
            <a:endParaRPr sz="2000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cap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ddi@ifmg.edu.br</a:t>
            </a:r>
            <a:endParaRPr lang="pt-BR" sz="2000" dirty="0"/>
          </a:p>
        </p:txBody>
      </p:sp>
      <p:cxnSp>
        <p:nvCxnSpPr>
          <p:cNvPr id="278" name="Google Shape;278;p13"/>
          <p:cNvCxnSpPr/>
          <p:nvPr/>
        </p:nvCxnSpPr>
        <p:spPr>
          <a:xfrm>
            <a:off x="2638425" y="5086350"/>
            <a:ext cx="7239000" cy="0"/>
          </a:xfrm>
          <a:prstGeom prst="straightConnector1">
            <a:avLst/>
          </a:prstGeom>
          <a:noFill/>
          <a:ln w="571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79" name="Google Shape;279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00699" y="1653142"/>
            <a:ext cx="1034221" cy="12001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ângulo 1"/>
          <p:cNvSpPr/>
          <p:nvPr/>
        </p:nvSpPr>
        <p:spPr>
          <a:xfrm>
            <a:off x="2638425" y="4624941"/>
            <a:ext cx="7239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t-BR" sz="2200" b="1" dirty="0" smtClean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DIRETORIA DE DESENVOLVIMENTO INSTITUCIONAL</a:t>
            </a:r>
            <a:endParaRPr lang="pt-BR" sz="2200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8192</TotalTime>
  <Words>357</Words>
  <Application>Microsoft Office PowerPoint</Application>
  <PresentationFormat>Widescreen</PresentationFormat>
  <Paragraphs>94</Paragraphs>
  <Slides>5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Camila Maria Barbosa dos Santos</dc:creator>
  <cp:lastModifiedBy>Camila Maria Barbosa dos Santos</cp:lastModifiedBy>
  <cp:revision>161</cp:revision>
  <cp:lastPrinted>2020-05-06T23:45:32Z</cp:lastPrinted>
  <dcterms:created xsi:type="dcterms:W3CDTF">2019-07-23T11:14:23Z</dcterms:created>
  <dcterms:modified xsi:type="dcterms:W3CDTF">2021-04-09T14:47:35Z</dcterms:modified>
</cp:coreProperties>
</file>