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9" d="100"/>
          <a:sy n="89" d="100"/>
        </p:scale>
        <p:origin x="-1206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1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99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947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534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016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630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733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53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73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02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94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29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9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35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1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75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0831F-A4AC-48E3-99EB-6658A7F0321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CFA961-BB69-40AC-ACB2-18153B9D95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76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1DFF1A-57BB-4EA8-BCE8-16511647A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1461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pt-BR" b="1" dirty="0"/>
              <a:t>RITO PROCESSUAL</a:t>
            </a:r>
            <a:br>
              <a:rPr lang="pt-BR" b="1" dirty="0"/>
            </a:br>
            <a:r>
              <a:rPr lang="pt-BR" b="1" dirty="0"/>
              <a:t>REGULAMENTO DISCIPLINAR DISCENTE</a:t>
            </a:r>
          </a:p>
        </p:txBody>
      </p:sp>
    </p:spTree>
    <p:extLst>
      <p:ext uri="{BB962C8B-B14F-4D97-AF65-F5344CB8AC3E}">
        <p14:creationId xmlns:p14="http://schemas.microsoft.com/office/powerpoint/2010/main" val="122391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3301276" y="2147408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Arquivamento </a:t>
            </a:r>
          </a:p>
          <a:p>
            <a:pPr algn="ctr"/>
            <a:r>
              <a:rPr lang="pt-BR" dirty="0"/>
              <a:t>(art. 32, </a:t>
            </a:r>
            <a:r>
              <a:rPr lang="pt-BR" dirty="0" smtClean="0"/>
              <a:t>1)</a:t>
            </a:r>
            <a:endParaRPr lang="pt-BR" dirty="0"/>
          </a:p>
        </p:txBody>
      </p:sp>
      <p:sp>
        <p:nvSpPr>
          <p:cNvPr id="27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6306350" y="4808244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Analise pela C.A.</a:t>
            </a:r>
          </a:p>
          <a:p>
            <a:pPr algn="ctr"/>
            <a:r>
              <a:rPr lang="pt-BR" dirty="0"/>
              <a:t>(art. 34, §1º)</a:t>
            </a:r>
          </a:p>
        </p:txBody>
      </p:sp>
      <p:sp>
        <p:nvSpPr>
          <p:cNvPr id="30" name="Fluxograma: Processo Alternativo 29">
            <a:extLst>
              <a:ext uri="{FF2B5EF4-FFF2-40B4-BE49-F238E27FC236}">
                <a16:creationId xmlns="" xmlns:a16="http://schemas.microsoft.com/office/drawing/2014/main" id="{E6AE0F4D-88F2-4BE0-A9B3-540776CC2E6E}"/>
              </a:ext>
            </a:extLst>
          </p:cNvPr>
          <p:cNvSpPr/>
          <p:nvPr/>
        </p:nvSpPr>
        <p:spPr>
          <a:xfrm>
            <a:off x="3301276" y="4802572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Recurso</a:t>
            </a:r>
          </a:p>
          <a:p>
            <a:pPr algn="ctr"/>
            <a:r>
              <a:rPr lang="pt-BR" dirty="0"/>
              <a:t>(art. 34)</a:t>
            </a:r>
          </a:p>
        </p:txBody>
      </p: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236104" y="2881504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6)</a:t>
            </a:r>
            <a:endParaRPr lang="pt-BR" dirty="0"/>
          </a:p>
        </p:txBody>
      </p:sp>
      <p:cxnSp>
        <p:nvCxnSpPr>
          <p:cNvPr id="6" name="Conector: Angulado 5">
            <a:extLst>
              <a:ext uri="{FF2B5EF4-FFF2-40B4-BE49-F238E27FC236}">
                <a16:creationId xmlns="" xmlns:a16="http://schemas.microsoft.com/office/drawing/2014/main" id="{7C16EB0A-D4B6-4BC9-AC89-E4E2DFAD2BC1}"/>
              </a:ext>
            </a:extLst>
          </p:cNvPr>
          <p:cNvCxnSpPr>
            <a:cxnSpLocks/>
            <a:stCxn id="36" idx="0"/>
            <a:endCxn id="5" idx="1"/>
          </p:cNvCxnSpPr>
          <p:nvPr/>
        </p:nvCxnSpPr>
        <p:spPr>
          <a:xfrm rot="5400000" flipH="1" flipV="1">
            <a:off x="2351459" y="1931687"/>
            <a:ext cx="367048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uxograma: Processo 7">
            <a:extLst>
              <a:ext uri="{FF2B5EF4-FFF2-40B4-BE49-F238E27FC236}">
                <a16:creationId xmlns="" xmlns:a16="http://schemas.microsoft.com/office/drawing/2014/main" id="{452D2BE8-1962-453B-B21A-B1D00FA46C4F}"/>
              </a:ext>
            </a:extLst>
          </p:cNvPr>
          <p:cNvSpPr/>
          <p:nvPr/>
        </p:nvSpPr>
        <p:spPr>
          <a:xfrm>
            <a:off x="9723549" y="2147408"/>
            <a:ext cx="1908000" cy="90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7" name="Fluxograma: Processo 16">
            <a:extLst>
              <a:ext uri="{FF2B5EF4-FFF2-40B4-BE49-F238E27FC236}">
                <a16:creationId xmlns="" xmlns:a16="http://schemas.microsoft.com/office/drawing/2014/main" id="{2E32E271-7F6E-475F-A556-C4D67E16DD10}"/>
              </a:ext>
            </a:extLst>
          </p:cNvPr>
          <p:cNvSpPr/>
          <p:nvPr/>
        </p:nvSpPr>
        <p:spPr>
          <a:xfrm>
            <a:off x="9723549" y="5935913"/>
            <a:ext cx="1867436" cy="90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</a:t>
            </a:r>
            <a:r>
              <a:rPr lang="pt-BR" dirty="0" smtClean="0"/>
              <a:t>25, 8)</a:t>
            </a:r>
            <a:endParaRPr lang="pt-BR" dirty="0"/>
          </a:p>
        </p:txBody>
      </p:sp>
      <p:sp>
        <p:nvSpPr>
          <p:cNvPr id="18" name="Fluxograma: Processo Alternativo 17">
            <a:extLst>
              <a:ext uri="{FF2B5EF4-FFF2-40B4-BE49-F238E27FC236}">
                <a16:creationId xmlns="" xmlns:a16="http://schemas.microsoft.com/office/drawing/2014/main" id="{7D680FE6-DC27-409B-B3DB-003F4D9E1D8C}"/>
              </a:ext>
            </a:extLst>
          </p:cNvPr>
          <p:cNvSpPr/>
          <p:nvPr/>
        </p:nvSpPr>
        <p:spPr>
          <a:xfrm>
            <a:off x="9311425" y="4802572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Decisão</a:t>
            </a:r>
          </a:p>
          <a:p>
            <a:pPr algn="ctr"/>
            <a:r>
              <a:rPr lang="pt-BR" dirty="0"/>
              <a:t>(art. 34, §3º)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="" xmlns:a16="http://schemas.microsoft.com/office/drawing/2014/main" id="{42E9CFD7-6971-4B0F-8232-57DC23F0F018}"/>
              </a:ext>
            </a:extLst>
          </p:cNvPr>
          <p:cNvCxnSpPr>
            <a:stCxn id="30" idx="3"/>
            <a:endCxn id="27" idx="1"/>
          </p:cNvCxnSpPr>
          <p:nvPr/>
        </p:nvCxnSpPr>
        <p:spPr>
          <a:xfrm>
            <a:off x="5992960" y="5169620"/>
            <a:ext cx="31339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>
            <a:stCxn id="27" idx="3"/>
            <a:endCxn id="18" idx="1"/>
          </p:cNvCxnSpPr>
          <p:nvPr/>
        </p:nvCxnSpPr>
        <p:spPr>
          <a:xfrm flipV="1">
            <a:off x="8998034" y="5169620"/>
            <a:ext cx="313391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="" xmlns:a16="http://schemas.microsoft.com/office/drawing/2014/main" id="{070C9793-EF6D-4EFC-830B-6EAA0BA7FC01}"/>
              </a:ext>
            </a:extLst>
          </p:cNvPr>
          <p:cNvCxnSpPr>
            <a:stCxn id="18" idx="2"/>
          </p:cNvCxnSpPr>
          <p:nvPr/>
        </p:nvCxnSpPr>
        <p:spPr>
          <a:xfrm>
            <a:off x="10657267" y="5536668"/>
            <a:ext cx="0" cy="3992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: Angulado 23">
            <a:extLst>
              <a:ext uri="{FF2B5EF4-FFF2-40B4-BE49-F238E27FC236}">
                <a16:creationId xmlns="" xmlns:a16="http://schemas.microsoft.com/office/drawing/2014/main" id="{3EF23251-2510-4CF1-852A-6D153CBC7E49}"/>
              </a:ext>
            </a:extLst>
          </p:cNvPr>
          <p:cNvCxnSpPr>
            <a:stCxn id="36" idx="2"/>
            <a:endCxn id="30" idx="1"/>
          </p:cNvCxnSpPr>
          <p:nvPr/>
        </p:nvCxnSpPr>
        <p:spPr>
          <a:xfrm rot="16200000" flipH="1">
            <a:off x="2251888" y="4120231"/>
            <a:ext cx="566191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/>
          <p:nvPr/>
        </p:nvCxnSpPr>
        <p:spPr>
          <a:xfrm flipV="1">
            <a:off x="6017647" y="2457652"/>
            <a:ext cx="370800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7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nimBg="1"/>
      <p:bldP spid="30" grpId="0" animBg="1"/>
      <p:bldP spid="8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PROCESSO DISCIPLINAR DISCENTE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55AB80F3-6F65-40AC-B1BD-56AB5ED23863}"/>
              </a:ext>
            </a:extLst>
          </p:cNvPr>
          <p:cNvSpPr txBox="1">
            <a:spLocks/>
          </p:cNvSpPr>
          <p:nvPr/>
        </p:nvSpPr>
        <p:spPr>
          <a:xfrm>
            <a:off x="989012" y="1828803"/>
            <a:ext cx="10515600" cy="3889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</a:pPr>
            <a:r>
              <a:rPr lang="pt-BR" sz="3500" b="1" dirty="0"/>
              <a:t>Aspectos importantes:</a:t>
            </a:r>
          </a:p>
          <a:p>
            <a:pPr algn="just">
              <a:spcBef>
                <a:spcPts val="0"/>
              </a:spcBef>
            </a:pPr>
            <a:endParaRPr lang="pt-BR" sz="2500" dirty="0"/>
          </a:p>
          <a:p>
            <a:pPr marL="571500" indent="-5715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000" dirty="0"/>
              <a:t>Tipos de processo: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processo disciplinar para medida socioeducativa;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Processo disciplinar para suspensão;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000" dirty="0"/>
              <a:t>Processo disciplinar para desligamento.</a:t>
            </a:r>
          </a:p>
          <a:p>
            <a:pPr marL="571500" indent="-5715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3000" dirty="0"/>
          </a:p>
          <a:p>
            <a:pPr marL="571500" indent="-5715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000" dirty="0" err="1"/>
              <a:t>Obs</a:t>
            </a:r>
            <a:r>
              <a:rPr lang="pt-BR" sz="3000" dirty="0"/>
              <a:t>: advertência verbal e advertência escrita não necessitam de PDD  para aplicação da medida disciplinar</a:t>
            </a:r>
          </a:p>
        </p:txBody>
      </p:sp>
    </p:spTree>
    <p:extLst>
      <p:ext uri="{BB962C8B-B14F-4D97-AF65-F5344CB8AC3E}">
        <p14:creationId xmlns:p14="http://schemas.microsoft.com/office/powerpoint/2010/main" val="233035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PROCESSO DISCIPLINAR DISCENTE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55AB80F3-6F65-40AC-B1BD-56AB5ED23863}"/>
              </a:ext>
            </a:extLst>
          </p:cNvPr>
          <p:cNvSpPr txBox="1">
            <a:spLocks/>
          </p:cNvSpPr>
          <p:nvPr/>
        </p:nvSpPr>
        <p:spPr>
          <a:xfrm>
            <a:off x="838200" y="1867438"/>
            <a:ext cx="10515600" cy="4675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500" b="1" dirty="0"/>
              <a:t>Aspectos importantes:</a:t>
            </a:r>
          </a:p>
          <a:p>
            <a:pPr algn="just"/>
            <a:endParaRPr lang="pt-BR" sz="3500" b="1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Prazos Processuais: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 do PDD – 20 dias letivos (art. 28);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 para apresentação de defesa – 2 dias letivos (art. 29, §1º);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 para recurso – 02 dias letivos ( art. 31);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 do PDD para desligamento – 30 dias letivos, prorrogados por igual período (art. 33);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pt-BR" sz="3200" dirty="0"/>
              <a:t>Prazo para </a:t>
            </a:r>
            <a:r>
              <a:rPr lang="pt-BR" sz="3200" dirty="0" smtClean="0"/>
              <a:t>análise </a:t>
            </a:r>
            <a:r>
              <a:rPr lang="pt-BR" sz="3200" dirty="0"/>
              <a:t>de recurso em PDD para desligamento  – 15 dias letivos ( art. </a:t>
            </a:r>
            <a:r>
              <a:rPr lang="pt-BR" sz="3200" dirty="0" smtClean="0"/>
              <a:t>34, 1º</a:t>
            </a:r>
            <a:r>
              <a:rPr lang="pt-B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0012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FLUXOGRAMA PROCESSO DISCIPLINAR DISCENTE</a:t>
            </a:r>
          </a:p>
        </p:txBody>
      </p:sp>
      <p:sp>
        <p:nvSpPr>
          <p:cNvPr id="3" name="Fluxograma: Processo 2">
            <a:extLst>
              <a:ext uri="{FF2B5EF4-FFF2-40B4-BE49-F238E27FC236}">
                <a16:creationId xmlns="" xmlns:a16="http://schemas.microsoft.com/office/drawing/2014/main" id="{1E5A2447-CFBE-4DEE-AA2F-CA2AB926DA43}"/>
              </a:ext>
            </a:extLst>
          </p:cNvPr>
          <p:cNvSpPr/>
          <p:nvPr/>
        </p:nvSpPr>
        <p:spPr>
          <a:xfrm>
            <a:off x="4447504" y="1957589"/>
            <a:ext cx="3296992" cy="7727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Ocorrência </a:t>
            </a:r>
          </a:p>
          <a:p>
            <a:pPr algn="ctr"/>
            <a:r>
              <a:rPr lang="pt-BR" dirty="0"/>
              <a:t>(art. 21) </a:t>
            </a:r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4750158" y="3438659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</a:t>
            </a:r>
            <a:r>
              <a:rPr lang="pt-BR" dirty="0"/>
              <a:t>Preliminar </a:t>
            </a:r>
          </a:p>
          <a:p>
            <a:pPr algn="ctr"/>
            <a:r>
              <a:rPr lang="pt-BR" dirty="0"/>
              <a:t>(art. 23) 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6096000" y="2730321"/>
            <a:ext cx="0" cy="7083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xograma: Processo 8">
            <a:extLst>
              <a:ext uri="{FF2B5EF4-FFF2-40B4-BE49-F238E27FC236}">
                <a16:creationId xmlns="" xmlns:a16="http://schemas.microsoft.com/office/drawing/2014/main" id="{9D024698-42F0-48AD-A3B8-5EBB5C0774C4}"/>
              </a:ext>
            </a:extLst>
          </p:cNvPr>
          <p:cNvSpPr/>
          <p:nvPr/>
        </p:nvSpPr>
        <p:spPr>
          <a:xfrm>
            <a:off x="352024" y="3438659"/>
            <a:ext cx="3052293" cy="73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Arquivamento </a:t>
            </a:r>
          </a:p>
          <a:p>
            <a:pPr algn="ctr"/>
            <a:r>
              <a:rPr lang="pt-BR" dirty="0"/>
              <a:t>(art. 22)</a:t>
            </a:r>
          </a:p>
        </p:txBody>
      </p:sp>
      <p:sp>
        <p:nvSpPr>
          <p:cNvPr id="10" name="Fluxograma: Processo 9">
            <a:extLst>
              <a:ext uri="{FF2B5EF4-FFF2-40B4-BE49-F238E27FC236}">
                <a16:creationId xmlns="" xmlns:a16="http://schemas.microsoft.com/office/drawing/2014/main" id="{0E9714EC-29D5-4375-B9EF-60B182BCB897}"/>
              </a:ext>
            </a:extLst>
          </p:cNvPr>
          <p:cNvSpPr/>
          <p:nvPr/>
        </p:nvSpPr>
        <p:spPr>
          <a:xfrm>
            <a:off x="8813807" y="1920898"/>
            <a:ext cx="3052293" cy="73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Advertências</a:t>
            </a:r>
          </a:p>
          <a:p>
            <a:pPr algn="ctr"/>
            <a:r>
              <a:rPr lang="pt-BR" dirty="0"/>
              <a:t>(22, § </a:t>
            </a:r>
            <a:r>
              <a:rPr lang="pt-BR" dirty="0" smtClean="0"/>
              <a:t>único</a:t>
            </a:r>
            <a:r>
              <a:rPr lang="pt-BR" dirty="0"/>
              <a:t>)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="" xmlns:a16="http://schemas.microsoft.com/office/drawing/2014/main" id="{3023C994-8021-442D-8F46-2C89A3EC6583}"/>
              </a:ext>
            </a:extLst>
          </p:cNvPr>
          <p:cNvCxnSpPr>
            <a:cxnSpLocks/>
            <a:stCxn id="5" idx="1"/>
            <a:endCxn id="9" idx="3"/>
          </p:cNvCxnSpPr>
          <p:nvPr/>
        </p:nvCxnSpPr>
        <p:spPr>
          <a:xfrm flipH="1">
            <a:off x="3404317" y="3805707"/>
            <a:ext cx="1345841" cy="0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="" xmlns:a16="http://schemas.microsoft.com/office/drawing/2014/main" id="{8898FF0B-0A89-4814-9DEA-C08FA175FA19}"/>
              </a:ext>
            </a:extLst>
          </p:cNvPr>
          <p:cNvCxnSpPr>
            <a:cxnSpLocks/>
          </p:cNvCxnSpPr>
          <p:nvPr/>
        </p:nvCxnSpPr>
        <p:spPr>
          <a:xfrm>
            <a:off x="7441842" y="2343955"/>
            <a:ext cx="1345841" cy="0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uxograma: Processo 17">
            <a:extLst>
              <a:ext uri="{FF2B5EF4-FFF2-40B4-BE49-F238E27FC236}">
                <a16:creationId xmlns="" xmlns:a16="http://schemas.microsoft.com/office/drawing/2014/main" id="{F860294D-F35C-4FAC-A355-457DAFC43500}"/>
              </a:ext>
            </a:extLst>
          </p:cNvPr>
          <p:cNvSpPr/>
          <p:nvPr/>
        </p:nvSpPr>
        <p:spPr>
          <a:xfrm>
            <a:off x="352024" y="4881094"/>
            <a:ext cx="3052293" cy="90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Encerramento do processo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9" name="Fluxograma: Processo 18">
            <a:extLst>
              <a:ext uri="{FF2B5EF4-FFF2-40B4-BE49-F238E27FC236}">
                <a16:creationId xmlns="" xmlns:a16="http://schemas.microsoft.com/office/drawing/2014/main" id="{DA2C2F39-5C5F-45FF-A249-E6B921D15E1C}"/>
              </a:ext>
            </a:extLst>
          </p:cNvPr>
          <p:cNvSpPr/>
          <p:nvPr/>
        </p:nvSpPr>
        <p:spPr>
          <a:xfrm>
            <a:off x="8813808" y="3404988"/>
            <a:ext cx="3052293" cy="73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Aplicação da medida disciplinar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="" xmlns:a16="http://schemas.microsoft.com/office/drawing/2014/main" id="{DD0154AE-4489-444F-B2C4-54B8DFACD78E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1878171" y="4172755"/>
            <a:ext cx="0" cy="7083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="" xmlns:a16="http://schemas.microsoft.com/office/drawing/2014/main" id="{C7E611D6-4453-450D-B43B-784D5324B289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10339954" y="2654994"/>
            <a:ext cx="1" cy="7499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40107DD0-26B0-4696-B1AD-664BD35AC1FA}"/>
              </a:ext>
            </a:extLst>
          </p:cNvPr>
          <p:cNvSpPr/>
          <p:nvPr/>
        </p:nvSpPr>
        <p:spPr>
          <a:xfrm>
            <a:off x="4569852" y="5615189"/>
            <a:ext cx="3052293" cy="73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PDD</a:t>
            </a:r>
          </a:p>
          <a:p>
            <a:pPr algn="ctr"/>
            <a:r>
              <a:rPr lang="pt-BR" dirty="0"/>
              <a:t>(capítulo VII)</a:t>
            </a:r>
          </a:p>
        </p:txBody>
      </p:sp>
      <p:cxnSp>
        <p:nvCxnSpPr>
          <p:cNvPr id="26" name="Conector de Seta Reta 25">
            <a:extLst>
              <a:ext uri="{FF2B5EF4-FFF2-40B4-BE49-F238E27FC236}">
                <a16:creationId xmlns="" xmlns:a16="http://schemas.microsoft.com/office/drawing/2014/main" id="{E92A1037-11BE-4E1D-8C39-C0370E421F06}"/>
              </a:ext>
            </a:extLst>
          </p:cNvPr>
          <p:cNvCxnSpPr>
            <a:cxnSpLocks/>
            <a:stCxn id="5" idx="2"/>
            <a:endCxn id="24" idx="0"/>
          </p:cNvCxnSpPr>
          <p:nvPr/>
        </p:nvCxnSpPr>
        <p:spPr>
          <a:xfrm flipH="1">
            <a:off x="6095999" y="4172755"/>
            <a:ext cx="1" cy="14424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86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8" grpId="0" animBg="1"/>
      <p:bldP spid="19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3" name="Fluxograma: Processo 2">
            <a:extLst>
              <a:ext uri="{FF2B5EF4-FFF2-40B4-BE49-F238E27FC236}">
                <a16:creationId xmlns="" xmlns:a16="http://schemas.microsoft.com/office/drawing/2014/main" id="{1E5A2447-CFBE-4DEE-AA2F-CA2AB926DA43}"/>
              </a:ext>
            </a:extLst>
          </p:cNvPr>
          <p:cNvSpPr/>
          <p:nvPr/>
        </p:nvSpPr>
        <p:spPr>
          <a:xfrm>
            <a:off x="2567181" y="1986905"/>
            <a:ext cx="3296992" cy="10396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PDD - Atividades socioeducativas</a:t>
            </a:r>
          </a:p>
          <a:p>
            <a:pPr algn="ctr"/>
            <a:r>
              <a:rPr lang="pt-BR" dirty="0"/>
              <a:t>(art. 21 </a:t>
            </a:r>
            <a:r>
              <a:rPr lang="pt-BR" dirty="0" smtClean="0"/>
              <a:t>a </a:t>
            </a:r>
            <a:r>
              <a:rPr lang="pt-BR" dirty="0"/>
              <a:t>32)</a:t>
            </a:r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2643917" y="3312468"/>
            <a:ext cx="3132000" cy="720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Defesa</a:t>
            </a:r>
          </a:p>
          <a:p>
            <a:pPr algn="ctr"/>
            <a:r>
              <a:rPr lang="pt-BR" dirty="0" smtClean="0"/>
              <a:t>(</a:t>
            </a:r>
            <a:r>
              <a:rPr lang="pt-BR" dirty="0"/>
              <a:t>2 dias letivos, art. 29, §</a:t>
            </a:r>
            <a:r>
              <a:rPr lang="pt-BR" dirty="0" smtClean="0"/>
              <a:t>1º)</a:t>
            </a:r>
            <a:endParaRPr lang="pt-BR" dirty="0"/>
          </a:p>
        </p:txBody>
      </p:sp>
      <p:cxnSp>
        <p:nvCxnSpPr>
          <p:cNvPr id="7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 flipH="1">
            <a:off x="4209917" y="3026538"/>
            <a:ext cx="5760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2600885" y="4300297"/>
            <a:ext cx="3132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Instrução </a:t>
            </a:r>
          </a:p>
          <a:p>
            <a:pPr algn="ctr"/>
            <a:r>
              <a:rPr lang="pt-BR" dirty="0"/>
              <a:t>(art. </a:t>
            </a:r>
            <a:r>
              <a:rPr lang="pt-BR" dirty="0" smtClean="0"/>
              <a:t>25</a:t>
            </a:r>
            <a:r>
              <a:rPr lang="pt-BR" dirty="0"/>
              <a:t>)</a:t>
            </a:r>
          </a:p>
        </p:txBody>
      </p:sp>
      <p:sp>
        <p:nvSpPr>
          <p:cNvPr id="30" name="Fluxograma: Processo Alternativo 29">
            <a:extLst>
              <a:ext uri="{FF2B5EF4-FFF2-40B4-BE49-F238E27FC236}">
                <a16:creationId xmlns="" xmlns:a16="http://schemas.microsoft.com/office/drawing/2014/main" id="{E6AE0F4D-88F2-4BE0-A9B3-540776CC2E6E}"/>
              </a:ext>
            </a:extLst>
          </p:cNvPr>
          <p:cNvSpPr/>
          <p:nvPr/>
        </p:nvSpPr>
        <p:spPr>
          <a:xfrm>
            <a:off x="2622452" y="5288126"/>
            <a:ext cx="3132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Relatório de conclusão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5)</a:t>
            </a:r>
            <a:endParaRPr lang="pt-BR" dirty="0"/>
          </a:p>
        </p:txBody>
      </p: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6907361" y="3312468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6)</a:t>
            </a:r>
            <a:endParaRPr lang="pt-BR" dirty="0"/>
          </a:p>
        </p:txBody>
      </p:sp>
      <p:cxnSp>
        <p:nvCxnSpPr>
          <p:cNvPr id="38" name="Conector: Angulado 37">
            <a:extLst>
              <a:ext uri="{FF2B5EF4-FFF2-40B4-BE49-F238E27FC236}">
                <a16:creationId xmlns="" xmlns:a16="http://schemas.microsoft.com/office/drawing/2014/main" id="{57CCA1CF-9699-4416-AF44-F794D600D6AE}"/>
              </a:ext>
            </a:extLst>
          </p:cNvPr>
          <p:cNvCxnSpPr>
            <a:cxnSpLocks/>
            <a:stCxn id="30" idx="3"/>
            <a:endCxn id="36" idx="1"/>
          </p:cNvCxnSpPr>
          <p:nvPr/>
        </p:nvCxnSpPr>
        <p:spPr>
          <a:xfrm flipV="1">
            <a:off x="5754452" y="4173431"/>
            <a:ext cx="1152909" cy="1481743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4217465" y="4028820"/>
            <a:ext cx="4788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4217465" y="5018556"/>
            <a:ext cx="4788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05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7" grpId="0" animBg="1"/>
      <p:bldP spid="30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3301276" y="2104376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Arquivamento </a:t>
            </a:r>
          </a:p>
          <a:p>
            <a:pPr algn="ctr"/>
            <a:r>
              <a:rPr lang="pt-BR" dirty="0"/>
              <a:t>(art. 32, </a:t>
            </a:r>
            <a:r>
              <a:rPr lang="pt-BR" dirty="0" smtClean="0"/>
              <a:t>1)</a:t>
            </a:r>
            <a:endParaRPr lang="pt-BR" dirty="0"/>
          </a:p>
        </p:txBody>
      </p:sp>
      <p:sp>
        <p:nvSpPr>
          <p:cNvPr id="27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6306350" y="4765212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Analise pela autoridade superior</a:t>
            </a:r>
          </a:p>
          <a:p>
            <a:pPr algn="ctr"/>
            <a:r>
              <a:rPr lang="pt-BR" dirty="0"/>
              <a:t>(art. 31)</a:t>
            </a:r>
          </a:p>
        </p:txBody>
      </p:sp>
      <p:sp>
        <p:nvSpPr>
          <p:cNvPr id="30" name="Fluxograma: Processo Alternativo 29">
            <a:extLst>
              <a:ext uri="{FF2B5EF4-FFF2-40B4-BE49-F238E27FC236}">
                <a16:creationId xmlns="" xmlns:a16="http://schemas.microsoft.com/office/drawing/2014/main" id="{E6AE0F4D-88F2-4BE0-A9B3-540776CC2E6E}"/>
              </a:ext>
            </a:extLst>
          </p:cNvPr>
          <p:cNvSpPr/>
          <p:nvPr/>
        </p:nvSpPr>
        <p:spPr>
          <a:xfrm>
            <a:off x="3301276" y="4759540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Recurso</a:t>
            </a:r>
          </a:p>
          <a:p>
            <a:pPr algn="ctr"/>
            <a:r>
              <a:rPr lang="pt-BR" dirty="0"/>
              <a:t>(art. 31)</a:t>
            </a:r>
          </a:p>
        </p:txBody>
      </p: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236104" y="2838472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6)</a:t>
            </a:r>
            <a:endParaRPr lang="pt-BR" dirty="0"/>
          </a:p>
        </p:txBody>
      </p:sp>
      <p:cxnSp>
        <p:nvCxnSpPr>
          <p:cNvPr id="6" name="Conector: Angulado 5">
            <a:extLst>
              <a:ext uri="{FF2B5EF4-FFF2-40B4-BE49-F238E27FC236}">
                <a16:creationId xmlns="" xmlns:a16="http://schemas.microsoft.com/office/drawing/2014/main" id="{7C16EB0A-D4B6-4BC9-AC89-E4E2DFAD2BC1}"/>
              </a:ext>
            </a:extLst>
          </p:cNvPr>
          <p:cNvCxnSpPr>
            <a:cxnSpLocks/>
            <a:stCxn id="36" idx="0"/>
            <a:endCxn id="5" idx="1"/>
          </p:cNvCxnSpPr>
          <p:nvPr/>
        </p:nvCxnSpPr>
        <p:spPr>
          <a:xfrm rot="5400000" flipH="1" flipV="1">
            <a:off x="2351459" y="1888655"/>
            <a:ext cx="367048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uxograma: Processo 7">
            <a:extLst>
              <a:ext uri="{FF2B5EF4-FFF2-40B4-BE49-F238E27FC236}">
                <a16:creationId xmlns="" xmlns:a16="http://schemas.microsoft.com/office/drawing/2014/main" id="{452D2BE8-1962-453B-B21A-B1D00FA46C4F}"/>
              </a:ext>
            </a:extLst>
          </p:cNvPr>
          <p:cNvSpPr/>
          <p:nvPr/>
        </p:nvSpPr>
        <p:spPr>
          <a:xfrm>
            <a:off x="9723549" y="2104376"/>
            <a:ext cx="1867436" cy="936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7" name="Fluxograma: Processo 16">
            <a:extLst>
              <a:ext uri="{FF2B5EF4-FFF2-40B4-BE49-F238E27FC236}">
                <a16:creationId xmlns="" xmlns:a16="http://schemas.microsoft.com/office/drawing/2014/main" id="{2E32E271-7F6E-475F-A556-C4D67E16DD10}"/>
              </a:ext>
            </a:extLst>
          </p:cNvPr>
          <p:cNvSpPr/>
          <p:nvPr/>
        </p:nvSpPr>
        <p:spPr>
          <a:xfrm>
            <a:off x="9723549" y="5892881"/>
            <a:ext cx="1867436" cy="936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8" name="Fluxograma: Processo Alternativo 17">
            <a:extLst>
              <a:ext uri="{FF2B5EF4-FFF2-40B4-BE49-F238E27FC236}">
                <a16:creationId xmlns="" xmlns:a16="http://schemas.microsoft.com/office/drawing/2014/main" id="{7D680FE6-DC27-409B-B3DB-003F4D9E1D8C}"/>
              </a:ext>
            </a:extLst>
          </p:cNvPr>
          <p:cNvSpPr/>
          <p:nvPr/>
        </p:nvSpPr>
        <p:spPr>
          <a:xfrm>
            <a:off x="9311425" y="4759540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Decisão</a:t>
            </a:r>
          </a:p>
          <a:p>
            <a:pPr algn="ctr"/>
            <a:r>
              <a:rPr lang="pt-BR" dirty="0"/>
              <a:t>(art. 31)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="" xmlns:a16="http://schemas.microsoft.com/office/drawing/2014/main" id="{42E9CFD7-6971-4B0F-8232-57DC23F0F018}"/>
              </a:ext>
            </a:extLst>
          </p:cNvPr>
          <p:cNvCxnSpPr>
            <a:stCxn id="30" idx="3"/>
            <a:endCxn id="27" idx="1"/>
          </p:cNvCxnSpPr>
          <p:nvPr/>
        </p:nvCxnSpPr>
        <p:spPr>
          <a:xfrm>
            <a:off x="5992960" y="5191540"/>
            <a:ext cx="31339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>
            <a:stCxn id="27" idx="3"/>
            <a:endCxn id="18" idx="1"/>
          </p:cNvCxnSpPr>
          <p:nvPr/>
        </p:nvCxnSpPr>
        <p:spPr>
          <a:xfrm flipV="1">
            <a:off x="8998034" y="5191540"/>
            <a:ext cx="313391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="" xmlns:a16="http://schemas.microsoft.com/office/drawing/2014/main" id="{070C9793-EF6D-4EFC-830B-6EAA0BA7FC01}"/>
              </a:ext>
            </a:extLst>
          </p:cNvPr>
          <p:cNvCxnSpPr>
            <a:stCxn id="18" idx="2"/>
          </p:cNvCxnSpPr>
          <p:nvPr/>
        </p:nvCxnSpPr>
        <p:spPr>
          <a:xfrm>
            <a:off x="10657267" y="5623540"/>
            <a:ext cx="0" cy="2693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: Angulado 23">
            <a:extLst>
              <a:ext uri="{FF2B5EF4-FFF2-40B4-BE49-F238E27FC236}">
                <a16:creationId xmlns="" xmlns:a16="http://schemas.microsoft.com/office/drawing/2014/main" id="{3EF23251-2510-4CF1-852A-6D153CBC7E49}"/>
              </a:ext>
            </a:extLst>
          </p:cNvPr>
          <p:cNvCxnSpPr>
            <a:stCxn id="36" idx="2"/>
            <a:endCxn id="30" idx="1"/>
          </p:cNvCxnSpPr>
          <p:nvPr/>
        </p:nvCxnSpPr>
        <p:spPr>
          <a:xfrm rot="16200000" flipH="1">
            <a:off x="2219412" y="4109675"/>
            <a:ext cx="631143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/>
          <p:nvPr/>
        </p:nvCxnSpPr>
        <p:spPr>
          <a:xfrm flipV="1">
            <a:off x="6017647" y="2457652"/>
            <a:ext cx="370800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2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nimBg="1"/>
      <p:bldP spid="30" grpId="0" animBg="1"/>
      <p:bldP spid="8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3" name="Fluxograma: Processo 2">
            <a:extLst>
              <a:ext uri="{FF2B5EF4-FFF2-40B4-BE49-F238E27FC236}">
                <a16:creationId xmlns="" xmlns:a16="http://schemas.microsoft.com/office/drawing/2014/main" id="{1E5A2447-CFBE-4DEE-AA2F-CA2AB926DA43}"/>
              </a:ext>
            </a:extLst>
          </p:cNvPr>
          <p:cNvSpPr/>
          <p:nvPr/>
        </p:nvSpPr>
        <p:spPr>
          <a:xfrm>
            <a:off x="2567181" y="1986905"/>
            <a:ext cx="3296992" cy="10396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PDD – Suspensão </a:t>
            </a:r>
          </a:p>
          <a:p>
            <a:pPr algn="ctr"/>
            <a:r>
              <a:rPr lang="pt-BR" dirty="0"/>
              <a:t>(art. 21 </a:t>
            </a:r>
            <a:r>
              <a:rPr lang="pt-BR" dirty="0" smtClean="0"/>
              <a:t>a </a:t>
            </a:r>
            <a:r>
              <a:rPr lang="pt-BR" dirty="0"/>
              <a:t>32)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215677" y="3026538"/>
            <a:ext cx="0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6907361" y="3312468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6</a:t>
            </a:r>
            <a:r>
              <a:rPr lang="pt-BR" dirty="0" smtClean="0"/>
              <a:t>)</a:t>
            </a:r>
            <a:endParaRPr lang="pt-BR" dirty="0"/>
          </a:p>
        </p:txBody>
      </p:sp>
      <p:cxnSp>
        <p:nvCxnSpPr>
          <p:cNvPr id="38" name="Conector: Angulado 37">
            <a:extLst>
              <a:ext uri="{FF2B5EF4-FFF2-40B4-BE49-F238E27FC236}">
                <a16:creationId xmlns="" xmlns:a16="http://schemas.microsoft.com/office/drawing/2014/main" id="{57CCA1CF-9699-4416-AF44-F794D600D6AE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40054" y="4173431"/>
            <a:ext cx="1367307" cy="1481743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2643917" y="3312468"/>
            <a:ext cx="3132000" cy="720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Defesa</a:t>
            </a:r>
          </a:p>
          <a:p>
            <a:pPr algn="ctr"/>
            <a:r>
              <a:rPr lang="pt-BR" dirty="0" smtClean="0"/>
              <a:t>(</a:t>
            </a:r>
            <a:r>
              <a:rPr lang="pt-BR" dirty="0"/>
              <a:t>2 dias letivos, art. 29, §</a:t>
            </a:r>
            <a:r>
              <a:rPr lang="pt-BR" dirty="0" smtClean="0"/>
              <a:t>1º)</a:t>
            </a:r>
            <a:endParaRPr lang="pt-BR" dirty="0"/>
          </a:p>
        </p:txBody>
      </p:sp>
      <p:sp>
        <p:nvSpPr>
          <p:cNvPr id="39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2600885" y="4300297"/>
            <a:ext cx="3132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Instrução </a:t>
            </a:r>
          </a:p>
          <a:p>
            <a:pPr algn="ctr"/>
            <a:r>
              <a:rPr lang="pt-BR" dirty="0"/>
              <a:t>(art. </a:t>
            </a:r>
            <a:r>
              <a:rPr lang="pt-BR" dirty="0" smtClean="0"/>
              <a:t>25</a:t>
            </a:r>
            <a:r>
              <a:rPr lang="pt-BR" dirty="0"/>
              <a:t>)</a:t>
            </a:r>
          </a:p>
        </p:txBody>
      </p:sp>
      <p:sp>
        <p:nvSpPr>
          <p:cNvPr id="40" name="Fluxograma: Processo Alternativo 29">
            <a:extLst>
              <a:ext uri="{FF2B5EF4-FFF2-40B4-BE49-F238E27FC236}">
                <a16:creationId xmlns="" xmlns:a16="http://schemas.microsoft.com/office/drawing/2014/main" id="{E6AE0F4D-88F2-4BE0-A9B3-540776CC2E6E}"/>
              </a:ext>
            </a:extLst>
          </p:cNvPr>
          <p:cNvSpPr/>
          <p:nvPr/>
        </p:nvSpPr>
        <p:spPr>
          <a:xfrm>
            <a:off x="2622452" y="5288126"/>
            <a:ext cx="3132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Relatório de conclusão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5)</a:t>
            </a:r>
            <a:endParaRPr lang="pt-BR" dirty="0"/>
          </a:p>
        </p:txBody>
      </p:sp>
      <p:cxnSp>
        <p:nvCxnSpPr>
          <p:cNvPr id="41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4217465" y="4028820"/>
            <a:ext cx="4788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4217465" y="5018556"/>
            <a:ext cx="4788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56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6" grpId="0" animBg="1"/>
      <p:bldP spid="37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3301276" y="2104376"/>
            <a:ext cx="2691684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Arquivamento </a:t>
            </a:r>
          </a:p>
          <a:p>
            <a:pPr algn="ctr"/>
            <a:r>
              <a:rPr lang="pt-BR" dirty="0"/>
              <a:t>(art. 32, </a:t>
            </a:r>
            <a:r>
              <a:rPr lang="pt-BR" dirty="0" smtClean="0"/>
              <a:t>1)</a:t>
            </a:r>
            <a:endParaRPr lang="pt-BR" dirty="0"/>
          </a:p>
        </p:txBody>
      </p:sp>
      <p:sp>
        <p:nvSpPr>
          <p:cNvPr id="27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6306350" y="4765212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Analise pela autoridade superior</a:t>
            </a:r>
          </a:p>
          <a:p>
            <a:pPr algn="ctr"/>
            <a:r>
              <a:rPr lang="pt-BR" dirty="0"/>
              <a:t>(art. 31)</a:t>
            </a:r>
          </a:p>
        </p:txBody>
      </p:sp>
      <p:sp>
        <p:nvSpPr>
          <p:cNvPr id="30" name="Fluxograma: Processo Alternativo 29">
            <a:extLst>
              <a:ext uri="{FF2B5EF4-FFF2-40B4-BE49-F238E27FC236}">
                <a16:creationId xmlns="" xmlns:a16="http://schemas.microsoft.com/office/drawing/2014/main" id="{E6AE0F4D-88F2-4BE0-A9B3-540776CC2E6E}"/>
              </a:ext>
            </a:extLst>
          </p:cNvPr>
          <p:cNvSpPr/>
          <p:nvPr/>
        </p:nvSpPr>
        <p:spPr>
          <a:xfrm>
            <a:off x="3301276" y="4759540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Recurso</a:t>
            </a:r>
          </a:p>
          <a:p>
            <a:pPr algn="ctr"/>
            <a:r>
              <a:rPr lang="pt-BR" dirty="0"/>
              <a:t>(art. 31)</a:t>
            </a:r>
          </a:p>
        </p:txBody>
      </p: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236104" y="2838472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6)</a:t>
            </a:r>
            <a:endParaRPr lang="pt-BR" dirty="0"/>
          </a:p>
        </p:txBody>
      </p:sp>
      <p:cxnSp>
        <p:nvCxnSpPr>
          <p:cNvPr id="6" name="Conector: Angulado 5">
            <a:extLst>
              <a:ext uri="{FF2B5EF4-FFF2-40B4-BE49-F238E27FC236}">
                <a16:creationId xmlns="" xmlns:a16="http://schemas.microsoft.com/office/drawing/2014/main" id="{7C16EB0A-D4B6-4BC9-AC89-E4E2DFAD2BC1}"/>
              </a:ext>
            </a:extLst>
          </p:cNvPr>
          <p:cNvCxnSpPr>
            <a:cxnSpLocks/>
            <a:stCxn id="36" idx="0"/>
            <a:endCxn id="5" idx="1"/>
          </p:cNvCxnSpPr>
          <p:nvPr/>
        </p:nvCxnSpPr>
        <p:spPr>
          <a:xfrm rot="5400000" flipH="1" flipV="1">
            <a:off x="2351459" y="1888655"/>
            <a:ext cx="367048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uxograma: Processo 7">
            <a:extLst>
              <a:ext uri="{FF2B5EF4-FFF2-40B4-BE49-F238E27FC236}">
                <a16:creationId xmlns="" xmlns:a16="http://schemas.microsoft.com/office/drawing/2014/main" id="{452D2BE8-1962-453B-B21A-B1D00FA46C4F}"/>
              </a:ext>
            </a:extLst>
          </p:cNvPr>
          <p:cNvSpPr/>
          <p:nvPr/>
        </p:nvSpPr>
        <p:spPr>
          <a:xfrm>
            <a:off x="9723549" y="2104376"/>
            <a:ext cx="1867436" cy="936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7" name="Fluxograma: Processo 16">
            <a:extLst>
              <a:ext uri="{FF2B5EF4-FFF2-40B4-BE49-F238E27FC236}">
                <a16:creationId xmlns="" xmlns:a16="http://schemas.microsoft.com/office/drawing/2014/main" id="{2E32E271-7F6E-475F-A556-C4D67E16DD10}"/>
              </a:ext>
            </a:extLst>
          </p:cNvPr>
          <p:cNvSpPr/>
          <p:nvPr/>
        </p:nvSpPr>
        <p:spPr>
          <a:xfrm>
            <a:off x="9723549" y="5892881"/>
            <a:ext cx="1867436" cy="936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Termo de encerramento 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8)</a:t>
            </a:r>
            <a:endParaRPr lang="pt-BR" dirty="0"/>
          </a:p>
        </p:txBody>
      </p:sp>
      <p:sp>
        <p:nvSpPr>
          <p:cNvPr id="18" name="Fluxograma: Processo Alternativo 17">
            <a:extLst>
              <a:ext uri="{FF2B5EF4-FFF2-40B4-BE49-F238E27FC236}">
                <a16:creationId xmlns="" xmlns:a16="http://schemas.microsoft.com/office/drawing/2014/main" id="{7D680FE6-DC27-409B-B3DB-003F4D9E1D8C}"/>
              </a:ext>
            </a:extLst>
          </p:cNvPr>
          <p:cNvSpPr/>
          <p:nvPr/>
        </p:nvSpPr>
        <p:spPr>
          <a:xfrm>
            <a:off x="9311425" y="4759540"/>
            <a:ext cx="2691684" cy="86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Decisão</a:t>
            </a:r>
          </a:p>
          <a:p>
            <a:pPr algn="ctr"/>
            <a:r>
              <a:rPr lang="pt-BR" dirty="0"/>
              <a:t>(art. 31)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="" xmlns:a16="http://schemas.microsoft.com/office/drawing/2014/main" id="{42E9CFD7-6971-4B0F-8232-57DC23F0F018}"/>
              </a:ext>
            </a:extLst>
          </p:cNvPr>
          <p:cNvCxnSpPr>
            <a:stCxn id="30" idx="3"/>
            <a:endCxn id="27" idx="1"/>
          </p:cNvCxnSpPr>
          <p:nvPr/>
        </p:nvCxnSpPr>
        <p:spPr>
          <a:xfrm>
            <a:off x="5992960" y="5191540"/>
            <a:ext cx="31339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>
            <a:stCxn id="27" idx="3"/>
            <a:endCxn id="18" idx="1"/>
          </p:cNvCxnSpPr>
          <p:nvPr/>
        </p:nvCxnSpPr>
        <p:spPr>
          <a:xfrm flipV="1">
            <a:off x="8998034" y="5191540"/>
            <a:ext cx="313391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="" xmlns:a16="http://schemas.microsoft.com/office/drawing/2014/main" id="{070C9793-EF6D-4EFC-830B-6EAA0BA7FC01}"/>
              </a:ext>
            </a:extLst>
          </p:cNvPr>
          <p:cNvCxnSpPr>
            <a:stCxn id="18" idx="2"/>
          </p:cNvCxnSpPr>
          <p:nvPr/>
        </p:nvCxnSpPr>
        <p:spPr>
          <a:xfrm>
            <a:off x="10657267" y="5623540"/>
            <a:ext cx="0" cy="2693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: Angulado 23">
            <a:extLst>
              <a:ext uri="{FF2B5EF4-FFF2-40B4-BE49-F238E27FC236}">
                <a16:creationId xmlns="" xmlns:a16="http://schemas.microsoft.com/office/drawing/2014/main" id="{3EF23251-2510-4CF1-852A-6D153CBC7E49}"/>
              </a:ext>
            </a:extLst>
          </p:cNvPr>
          <p:cNvCxnSpPr>
            <a:stCxn id="36" idx="2"/>
            <a:endCxn id="30" idx="1"/>
          </p:cNvCxnSpPr>
          <p:nvPr/>
        </p:nvCxnSpPr>
        <p:spPr>
          <a:xfrm rot="16200000" flipH="1">
            <a:off x="2219412" y="4109675"/>
            <a:ext cx="631143" cy="15325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15">
            <a:extLst>
              <a:ext uri="{FF2B5EF4-FFF2-40B4-BE49-F238E27FC236}">
                <a16:creationId xmlns="" xmlns:a16="http://schemas.microsoft.com/office/drawing/2014/main" id="{D1A961C4-56CC-4AD1-81A0-E32612CF7C90}"/>
              </a:ext>
            </a:extLst>
          </p:cNvPr>
          <p:cNvCxnSpPr/>
          <p:nvPr/>
        </p:nvCxnSpPr>
        <p:spPr>
          <a:xfrm flipV="1">
            <a:off x="6017647" y="2457652"/>
            <a:ext cx="3708000" cy="56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3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nimBg="1"/>
      <p:bldP spid="30" grpId="0" animBg="1"/>
      <p:bldP spid="8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99E8E4-927A-4B25-924B-227F86B1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FLUXOGRAMA PROCESSO DISCIPLINAR DISCENTE</a:t>
            </a:r>
            <a:endParaRPr lang="pt-BR" dirty="0"/>
          </a:p>
        </p:txBody>
      </p:sp>
      <p:sp>
        <p:nvSpPr>
          <p:cNvPr id="3" name="Fluxograma: Processo 2">
            <a:extLst>
              <a:ext uri="{FF2B5EF4-FFF2-40B4-BE49-F238E27FC236}">
                <a16:creationId xmlns="" xmlns:a16="http://schemas.microsoft.com/office/drawing/2014/main" id="{1E5A2447-CFBE-4DEE-AA2F-CA2AB926DA43}"/>
              </a:ext>
            </a:extLst>
          </p:cNvPr>
          <p:cNvSpPr/>
          <p:nvPr/>
        </p:nvSpPr>
        <p:spPr>
          <a:xfrm>
            <a:off x="1601265" y="1690688"/>
            <a:ext cx="3296992" cy="10396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PDD – Desligamento</a:t>
            </a:r>
          </a:p>
          <a:p>
            <a:pPr algn="ctr"/>
            <a:r>
              <a:rPr lang="pt-BR" dirty="0"/>
              <a:t>Prazo: 30+30</a:t>
            </a:r>
          </a:p>
          <a:p>
            <a:pPr algn="ctr"/>
            <a:r>
              <a:rPr lang="pt-BR" dirty="0"/>
              <a:t>(</a:t>
            </a:r>
            <a:r>
              <a:rPr lang="pt-BR" dirty="0" err="1"/>
              <a:t>arts</a:t>
            </a:r>
            <a:r>
              <a:rPr lang="pt-BR" dirty="0"/>
              <a:t>. 33 e 34)</a:t>
            </a:r>
          </a:p>
        </p:txBody>
      </p:sp>
      <p:sp>
        <p:nvSpPr>
          <p:cNvPr id="5" name="Fluxograma: Processo Alternativo 4">
            <a:extLst>
              <a:ext uri="{FF2B5EF4-FFF2-40B4-BE49-F238E27FC236}">
                <a16:creationId xmlns="" xmlns:a16="http://schemas.microsoft.com/office/drawing/2014/main" id="{3E4D767E-4AE3-4071-BE8C-876B62770FFE}"/>
              </a:ext>
            </a:extLst>
          </p:cNvPr>
          <p:cNvSpPr/>
          <p:nvPr/>
        </p:nvSpPr>
        <p:spPr>
          <a:xfrm>
            <a:off x="1796339" y="3016251"/>
            <a:ext cx="2844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Analise Preliminar </a:t>
            </a:r>
          </a:p>
          <a:p>
            <a:pPr algn="ctr"/>
            <a:r>
              <a:rPr lang="pt-BR" dirty="0" smtClean="0"/>
              <a:t>(art. 33 </a:t>
            </a:r>
            <a:r>
              <a:rPr lang="pt-BR" dirty="0"/>
              <a:t>– 5 dias letivos)</a:t>
            </a:r>
          </a:p>
        </p:txBody>
      </p:sp>
      <p:sp>
        <p:nvSpPr>
          <p:cNvPr id="27" name="Fluxograma: Processo Alternativo 26">
            <a:extLst>
              <a:ext uri="{FF2B5EF4-FFF2-40B4-BE49-F238E27FC236}">
                <a16:creationId xmlns="" xmlns:a16="http://schemas.microsoft.com/office/drawing/2014/main" id="{06A82462-E8EF-4342-80CC-48276C8D5F31}"/>
              </a:ext>
            </a:extLst>
          </p:cNvPr>
          <p:cNvSpPr/>
          <p:nvPr/>
        </p:nvSpPr>
        <p:spPr>
          <a:xfrm>
            <a:off x="1796339" y="4070596"/>
            <a:ext cx="2844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Instrução </a:t>
            </a:r>
          </a:p>
          <a:p>
            <a:pPr algn="ctr"/>
            <a:r>
              <a:rPr lang="pt-BR" dirty="0"/>
              <a:t>(art. </a:t>
            </a:r>
            <a:r>
              <a:rPr lang="pt-BR" dirty="0" smtClean="0"/>
              <a:t>25</a:t>
            </a:r>
            <a:r>
              <a:rPr lang="pt-BR" dirty="0"/>
              <a:t>)</a:t>
            </a:r>
          </a:p>
        </p:txBody>
      </p:sp>
      <p:sp>
        <p:nvSpPr>
          <p:cNvPr id="36" name="Fluxograma: Decisão 35">
            <a:extLst>
              <a:ext uri="{FF2B5EF4-FFF2-40B4-BE49-F238E27FC236}">
                <a16:creationId xmlns="" xmlns:a16="http://schemas.microsoft.com/office/drawing/2014/main" id="{D32B04FF-D4E3-4390-AC23-7FAF39A76163}"/>
              </a:ext>
            </a:extLst>
          </p:cNvPr>
          <p:cNvSpPr/>
          <p:nvPr/>
        </p:nvSpPr>
        <p:spPr>
          <a:xfrm>
            <a:off x="7147769" y="2144988"/>
            <a:ext cx="3065172" cy="17219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Parecer</a:t>
            </a:r>
          </a:p>
          <a:p>
            <a:pPr algn="ctr"/>
            <a:r>
              <a:rPr lang="pt-BR" dirty="0"/>
              <a:t>(art. 25, </a:t>
            </a:r>
            <a:r>
              <a:rPr lang="pt-BR" dirty="0" smtClean="0"/>
              <a:t>6)</a:t>
            </a:r>
            <a:endParaRPr lang="pt-BR" dirty="0"/>
          </a:p>
        </p:txBody>
      </p:sp>
      <p:cxnSp>
        <p:nvCxnSpPr>
          <p:cNvPr id="38" name="Conector: Angulado 37">
            <a:extLst>
              <a:ext uri="{FF2B5EF4-FFF2-40B4-BE49-F238E27FC236}">
                <a16:creationId xmlns="" xmlns:a16="http://schemas.microsoft.com/office/drawing/2014/main" id="{57CCA1CF-9699-4416-AF44-F794D600D6AE}"/>
              </a:ext>
            </a:extLst>
          </p:cNvPr>
          <p:cNvCxnSpPr>
            <a:cxnSpLocks/>
          </p:cNvCxnSpPr>
          <p:nvPr/>
        </p:nvCxnSpPr>
        <p:spPr>
          <a:xfrm flipV="1">
            <a:off x="4612771" y="2971578"/>
            <a:ext cx="2534998" cy="247081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Alternativo 13">
            <a:extLst>
              <a:ext uri="{FF2B5EF4-FFF2-40B4-BE49-F238E27FC236}">
                <a16:creationId xmlns="" xmlns:a16="http://schemas.microsoft.com/office/drawing/2014/main" id="{0308F95D-4E7C-4086-9125-5F39337104A3}"/>
              </a:ext>
            </a:extLst>
          </p:cNvPr>
          <p:cNvSpPr/>
          <p:nvPr/>
        </p:nvSpPr>
        <p:spPr>
          <a:xfrm>
            <a:off x="1757705" y="5097866"/>
            <a:ext cx="2844000" cy="73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Relatório de conclusão</a:t>
            </a:r>
          </a:p>
          <a:p>
            <a:pPr algn="ctr"/>
            <a:r>
              <a:rPr lang="pt-BR" dirty="0"/>
              <a:t>(art. 33, </a:t>
            </a:r>
            <a:r>
              <a:rPr lang="pt-BR" dirty="0" smtClean="0"/>
              <a:t>§ 7º</a:t>
            </a:r>
            <a:r>
              <a:rPr lang="pt-BR" dirty="0"/>
              <a:t>)</a:t>
            </a:r>
          </a:p>
        </p:txBody>
      </p:sp>
      <p:cxnSp>
        <p:nvCxnSpPr>
          <p:cNvPr id="15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3242932" y="2730321"/>
            <a:ext cx="0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3233962" y="3775635"/>
            <a:ext cx="0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6">
            <a:extLst>
              <a:ext uri="{FF2B5EF4-FFF2-40B4-BE49-F238E27FC236}">
                <a16:creationId xmlns="" xmlns:a16="http://schemas.microsoft.com/office/drawing/2014/main" id="{489D8443-0E8A-46A3-953E-561211378B01}"/>
              </a:ext>
            </a:extLst>
          </p:cNvPr>
          <p:cNvCxnSpPr>
            <a:cxnSpLocks/>
          </p:cNvCxnSpPr>
          <p:nvPr/>
        </p:nvCxnSpPr>
        <p:spPr>
          <a:xfrm>
            <a:off x="3233962" y="4819161"/>
            <a:ext cx="0" cy="285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2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7" grpId="0" animBg="1"/>
      <p:bldP spid="36" grpId="0" animBg="1"/>
      <p:bldP spid="14" grpId="0" animBg="1"/>
    </p:bld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794</TotalTime>
  <Words>527</Words>
  <Application>Microsoft Office PowerPoint</Application>
  <PresentationFormat>Personalizar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Cacho</vt:lpstr>
      <vt:lpstr>RITO PROCESSUAL REGULAMENTO DISCIPLINAR DISCENTE</vt:lpstr>
      <vt:lpstr>PROCESSO DISCIPLINAR DISCENTE</vt:lpstr>
      <vt:lpstr>PROCESSO DISCIPLINAR DISCENTE</vt:lpstr>
      <vt:lpstr>FLUXOGRAMA PROCESSO DISCIPLINAR DISCENTE</vt:lpstr>
      <vt:lpstr>FLUXOGRAMA PROCESSO DISCIPLINAR DISCENTE</vt:lpstr>
      <vt:lpstr>FLUXOGRAMA PROCESSO DISCIPLINAR DISCENTE</vt:lpstr>
      <vt:lpstr>FLUXOGRAMA PROCESSO DISCIPLINAR DISCENTE</vt:lpstr>
      <vt:lpstr>FLUXOGRAMA PROCESSO DISCIPLINAR DISCENTE</vt:lpstr>
      <vt:lpstr>FLUXOGRAMA PROCESSO DISCIPLINAR DISCENTE</vt:lpstr>
      <vt:lpstr>FLUXOGRAMA PROCESSO DISCIPLINAR DISCENTE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 Rechieiri</dc:creator>
  <cp:lastModifiedBy>DELAINE OLIVEIRA SABBAGH</cp:lastModifiedBy>
  <cp:revision>37</cp:revision>
  <dcterms:created xsi:type="dcterms:W3CDTF">2017-09-20T12:59:15Z</dcterms:created>
  <dcterms:modified xsi:type="dcterms:W3CDTF">2018-04-12T11:36:29Z</dcterms:modified>
</cp:coreProperties>
</file>