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6858000" cy="9906000" type="A4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2268" y="5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2241550" y="685800"/>
            <a:ext cx="23749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738296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65148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800784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82546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Shape 123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4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15223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978404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7870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160249" y="2494053"/>
            <a:ext cx="6537502" cy="61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1996105" y="3786983"/>
            <a:ext cx="8452203" cy="1671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-1404320" y="2172496"/>
            <a:ext cx="8452203" cy="4900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371475" y="2311402"/>
            <a:ext cx="3286125" cy="6537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3771900" y="2311402"/>
            <a:ext cx="3286125" cy="6537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3"/>
          </p:nvPr>
        </p:nvSpPr>
        <p:spPr>
          <a:xfrm>
            <a:off x="3483769" y="2217385"/>
            <a:ext cx="3031332" cy="9241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4"/>
          </p:nvPr>
        </p:nvSpPr>
        <p:spPr>
          <a:xfrm>
            <a:off x="3483769" y="3141486"/>
            <a:ext cx="3031332" cy="5707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2681288" y="394408"/>
            <a:ext cx="3833812" cy="8454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342900" y="2072924"/>
            <a:ext cx="2256235" cy="67759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344216" y="7752822"/>
            <a:ext cx="4114800" cy="1162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/>
        </p:nvSpPr>
        <p:spPr>
          <a:xfrm>
            <a:off x="113675" y="1021775"/>
            <a:ext cx="6624600" cy="400200"/>
          </a:xfrm>
          <a:prstGeom prst="rect">
            <a:avLst/>
          </a:prstGeom>
          <a:noFill/>
          <a:ln w="28575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/>
            <a:r>
              <a:rPr lang="pt-BR" sz="2000" b="1" dirty="0" smtClean="0">
                <a:latin typeface="Bell MT" pitchFamily="18" charset="0"/>
              </a:rPr>
              <a:t>Inovando - Avanços Da Ciência Na Sociedade</a:t>
            </a:r>
            <a:endParaRPr sz="2000" b="1" dirty="0">
              <a:solidFill>
                <a:srgbClr val="FF0000"/>
              </a:solidFill>
              <a:latin typeface="Bell MT" pitchFamily="18" charset="0"/>
              <a:ea typeface="Bell MT"/>
              <a:cs typeface="Bell MT"/>
              <a:sym typeface="Bell MT"/>
            </a:endParaRPr>
          </a:p>
        </p:txBody>
      </p:sp>
      <p:sp>
        <p:nvSpPr>
          <p:cNvPr id="93" name="Shape 93"/>
          <p:cNvSpPr txBox="1"/>
          <p:nvPr/>
        </p:nvSpPr>
        <p:spPr>
          <a:xfrm>
            <a:off x="126375" y="1523575"/>
            <a:ext cx="6624600" cy="8280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b="1" dirty="0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Editorial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b="1" dirty="0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A </a:t>
            </a:r>
            <a:r>
              <a:rPr lang="pt-BR" sz="2200" b="1" dirty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ciência é a base da sociedade 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1" dirty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Explorando o conhecimento científico em vários de seus aspectos.</a:t>
            </a:r>
            <a:endParaRPr sz="2000" i="1" dirty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1" dirty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  </a:t>
            </a:r>
            <a:r>
              <a:rPr lang="pt-BR" sz="2200" dirty="0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   De inovações de Nikola Tesla no século XX à recente descoberta de mais uma galáxia, a ciência rodeia nossa vida, seja de forma direta ou indireta. E é nossa responsabilidade transmitir esse conhecimento para a sociedade, para que o mesmo provoque a necessidade de mudança no  mundo.</a:t>
            </a:r>
            <a:endParaRPr dirty="0" smtClean="0"/>
          </a:p>
          <a:p>
            <a:pPr marR="0" lvl="0" indent="35560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dirty="0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Exploraremos </a:t>
            </a:r>
            <a:r>
              <a:rPr lang="pt-BR" sz="2200" dirty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tópicos diversos, capazes de fornecer soluções para questões atuais da humanidade ou então gerar indagações em função de adquirir novas respostas até então desconhecidas. </a:t>
            </a:r>
            <a:endParaRPr dirty="0"/>
          </a:p>
          <a:p>
            <a:pPr marR="0" lvl="0" indent="35560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dirty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“Como Sabará se desenvolveu</a:t>
            </a:r>
            <a:r>
              <a:rPr lang="pt-BR" sz="2200" dirty="0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?”, </a:t>
            </a:r>
            <a:r>
              <a:rPr lang="pt-BR" sz="2200" dirty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“O que foi a ‘guerra das correntes</a:t>
            </a:r>
            <a:r>
              <a:rPr lang="pt-BR" sz="2200" dirty="0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’?”, </a:t>
            </a:r>
            <a:r>
              <a:rPr lang="pt-BR" sz="2200" dirty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“Qual </a:t>
            </a:r>
            <a:r>
              <a:rPr lang="pt-BR" sz="2200" dirty="0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a </a:t>
            </a:r>
            <a:r>
              <a:rPr lang="pt-BR" sz="2200" dirty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possível proteína que pode combater o vírus HIV</a:t>
            </a:r>
            <a:r>
              <a:rPr lang="pt-BR" sz="2200" dirty="0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?”. </a:t>
            </a:r>
            <a:r>
              <a:rPr lang="pt-BR" sz="2200" dirty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Essas e outras </a:t>
            </a:r>
            <a:r>
              <a:rPr lang="pt-BR" sz="2200" dirty="0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perguntas </a:t>
            </a:r>
            <a:r>
              <a:rPr lang="pt-BR" sz="2200" dirty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serão respondidas nesta edição. Acreditamos que a ciência vem mudando </a:t>
            </a:r>
            <a:r>
              <a:rPr lang="pt-BR" sz="2200" dirty="0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a </a:t>
            </a:r>
            <a:r>
              <a:rPr lang="pt-BR" sz="2200" dirty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sociedade imensamente, e devemos sempre realçar os feitos que transformaram e os que ainda vão transformar nossa história.</a:t>
            </a:r>
            <a:endParaRPr sz="2200" dirty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R="0" lvl="0" indent="35560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dirty="0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Essa </a:t>
            </a:r>
            <a:r>
              <a:rPr lang="pt-BR" sz="2200" dirty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edição foi </a:t>
            </a:r>
            <a:r>
              <a:rPr lang="pt-BR" sz="2200" dirty="0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produzida pelos alunos do 1º ano de administração: </a:t>
            </a:r>
            <a:r>
              <a:rPr lang="pt-BR" sz="2200" dirty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Kelly Katlen, Giovana Maria, João Pedro, Lívian, </a:t>
            </a:r>
            <a:r>
              <a:rPr lang="pt-BR" sz="2200" dirty="0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Brisa, Nainá </a:t>
            </a:r>
            <a:r>
              <a:rPr lang="pt-BR" sz="2200" dirty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Oliveira, Nicole, Mateus Evangelista,  Gabriele Staniele e Mariana dos Santos.</a:t>
            </a:r>
            <a:endParaRPr sz="2200" dirty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3933056" y="56456"/>
            <a:ext cx="2880320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t-BR" sz="1400" dirty="0" smtClean="0">
                <a:latin typeface="Bahnschrift Light" pitchFamily="34" charset="0"/>
              </a:rPr>
              <a:t>Segunda, </a:t>
            </a:r>
            <a:r>
              <a:rPr lang="pt-BR" dirty="0" smtClean="0">
                <a:latin typeface="Bahnschrift Light" pitchFamily="34" charset="0"/>
              </a:rPr>
              <a:t>11</a:t>
            </a:r>
            <a:r>
              <a:rPr lang="pt-BR" sz="1400" dirty="0" smtClean="0">
                <a:latin typeface="Bahnschrift Light" pitchFamily="34" charset="0"/>
              </a:rPr>
              <a:t> de  março  </a:t>
            </a:r>
            <a:r>
              <a:rPr lang="pt-BR" sz="1400" dirty="0" smtClean="0">
                <a:latin typeface="Bahnschrift Light" pitchFamily="34" charset="0"/>
              </a:rPr>
              <a:t>de </a:t>
            </a:r>
            <a:r>
              <a:rPr lang="pt-BR" sz="1400" dirty="0" smtClean="0">
                <a:latin typeface="Bahnschrift Light" pitchFamily="34" charset="0"/>
              </a:rPr>
              <a:t>2019</a:t>
            </a:r>
            <a:endParaRPr lang="pt-BR" sz="1400" dirty="0">
              <a:latin typeface="Bahnschrift Light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44624" y="56456"/>
            <a:ext cx="3888432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t-BR" sz="1400" dirty="0" smtClean="0">
                <a:latin typeface="Bahnschrift Light" pitchFamily="34" charset="0"/>
              </a:rPr>
              <a:t>Ano 01 	Edição nº 007</a:t>
            </a:r>
            <a:endParaRPr lang="pt-BR" sz="1400" dirty="0">
              <a:latin typeface="Bahnschrift Light" pitchFamily="34" charset="0"/>
            </a:endParaRPr>
          </a:p>
        </p:txBody>
      </p:sp>
      <p:pic>
        <p:nvPicPr>
          <p:cNvPr id="10" name="Picture 2" descr="C:\Users\Felix\Desktop\Logo Jornal IFormando 3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065"/>
          <a:stretch/>
        </p:blipFill>
        <p:spPr bwMode="auto">
          <a:xfrm>
            <a:off x="1801974" y="371411"/>
            <a:ext cx="3254052" cy="716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/>
        </p:nvSpPr>
        <p:spPr>
          <a:xfrm>
            <a:off x="116632" y="948417"/>
            <a:ext cx="6624600" cy="4308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/>
            <a:r>
              <a:rPr lang="pt-BR" sz="2200" b="1" dirty="0" smtClean="0">
                <a:latin typeface="Bell MT" pitchFamily="18" charset="0"/>
                <a:ea typeface="Bell MT"/>
              </a:rPr>
              <a:t>Pesquisa Local</a:t>
            </a:r>
            <a:endParaRPr lang="pt-BR" sz="2200" b="1" dirty="0">
              <a:solidFill>
                <a:srgbClr val="FF0000"/>
              </a:solidFill>
              <a:latin typeface="Bell MT" pitchFamily="18" charset="0"/>
              <a:ea typeface="Bell MT"/>
              <a:cs typeface="Bell MT"/>
              <a:sym typeface="Bell MT"/>
            </a:endParaRPr>
          </a:p>
        </p:txBody>
      </p:sp>
      <p:sp>
        <p:nvSpPr>
          <p:cNvPr id="103" name="Shape 103"/>
          <p:cNvSpPr txBox="1"/>
          <p:nvPr/>
        </p:nvSpPr>
        <p:spPr>
          <a:xfrm>
            <a:off x="142852" y="1444600"/>
            <a:ext cx="3311548" cy="8280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/>
            <a:r>
              <a:rPr lang="pt-BR" sz="2100" b="1" u="sng" dirty="0" smtClean="0">
                <a:latin typeface="Bell MT"/>
                <a:ea typeface="Bell MT"/>
                <a:cs typeface="Bell MT"/>
                <a:sym typeface="Bell MT"/>
              </a:rPr>
              <a:t>Sabará durante a Colônia</a:t>
            </a:r>
            <a:r>
              <a:rPr lang="pt-BR" sz="2000" b="1" u="sng" dirty="0" smtClean="0">
                <a:latin typeface="Bell MT"/>
                <a:ea typeface="Bell MT"/>
                <a:cs typeface="Bell MT"/>
                <a:sym typeface="Bell MT"/>
              </a:rPr>
              <a:t> </a:t>
            </a:r>
          </a:p>
          <a:p>
            <a:pPr lvl="0" algn="just"/>
            <a:r>
              <a:rPr lang="pt-BR" dirty="0" smtClean="0"/>
              <a:t>  </a:t>
            </a:r>
          </a:p>
          <a:p>
            <a:pPr lvl="0" indent="355600" algn="just"/>
            <a:r>
              <a:rPr lang="pt-BR" sz="2000" dirty="0" smtClean="0">
                <a:latin typeface="Bell MT" pitchFamily="18" charset="0"/>
              </a:rPr>
              <a:t>Durante a colonização do Brasil, a coroa de Lisboa cobrava impostos de sua colônia americana para investir no pequeno reino português. Assim, para extrair as riquezas e aproveitar sua imensa terra, a metrópole usava o solo do para o plantio e, a partir do século XVII, para a extração de riquezas minerais. </a:t>
            </a:r>
          </a:p>
          <a:p>
            <a:pPr lvl="0" indent="355600" algn="just"/>
            <a:r>
              <a:rPr lang="pt-BR" sz="2000" dirty="0" smtClean="0">
                <a:latin typeface="Bell MT" pitchFamily="18" charset="0"/>
              </a:rPr>
              <a:t>Sabará foi uma das vilas reais que mais atraiu pessoas para a capitania de Minas Gerais, devido a grande quantidade de ouro encontrada na região. A importância da vila foi tão grande que forçou o Governo Geral do Brasil a investir na criação da Casa da Intendência, hoje Museu do Ouro. </a:t>
            </a:r>
          </a:p>
          <a:p>
            <a:pPr lvl="0" indent="355600" algn="just"/>
            <a:r>
              <a:rPr lang="pt-BR" sz="2000" dirty="0" smtClean="0">
                <a:latin typeface="Bell MT" pitchFamily="18" charset="0"/>
              </a:rPr>
              <a:t>A Casa Da Intendência era</a:t>
            </a:r>
          </a:p>
        </p:txBody>
      </p:sp>
      <p:sp>
        <p:nvSpPr>
          <p:cNvPr id="104" name="Shape 104"/>
          <p:cNvSpPr txBox="1"/>
          <p:nvPr/>
        </p:nvSpPr>
        <p:spPr>
          <a:xfrm>
            <a:off x="3571875" y="1444600"/>
            <a:ext cx="3141000" cy="8280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/>
            <a:r>
              <a:rPr lang="pt-BR" sz="2000" dirty="0" smtClean="0">
                <a:latin typeface="Bell MT" pitchFamily="18" charset="0"/>
              </a:rPr>
              <a:t>o </a:t>
            </a:r>
            <a:r>
              <a:rPr lang="pt-BR" sz="2000" dirty="0">
                <a:latin typeface="Bell MT" pitchFamily="18" charset="0"/>
              </a:rPr>
              <a:t>lugar onde </a:t>
            </a:r>
            <a:r>
              <a:rPr lang="pt-BR" sz="2000" dirty="0" smtClean="0">
                <a:latin typeface="Bell MT" pitchFamily="18" charset="0"/>
              </a:rPr>
              <a:t>levara-se ouro e outros minérios para transformá-los em barras.</a:t>
            </a:r>
          </a:p>
          <a:p>
            <a:pPr indent="355600" algn="just"/>
            <a:r>
              <a:rPr lang="pt-BR" sz="2000" dirty="0" smtClean="0">
                <a:latin typeface="Bell MT" pitchFamily="18" charset="0"/>
              </a:rPr>
              <a:t>Sabará e várias cidades de Minas gerais ajudaram na guerra de independência do Brasil e mantiveram a enorme colônia, como um país soberano. Um império que viria a ser admirado pelo mundo todo.</a:t>
            </a:r>
          </a:p>
          <a:p>
            <a:pPr marR="0" lvl="0" algn="r" rtl="0">
              <a:spcBef>
                <a:spcPts val="0"/>
              </a:spcBef>
              <a:spcAft>
                <a:spcPts val="0"/>
              </a:spcAft>
              <a:buNone/>
            </a:pPr>
            <a:endParaRPr lang="pt-BR" sz="2000" dirty="0" smtClean="0">
              <a:solidFill>
                <a:srgbClr val="FF0000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R="0" lvl="0" algn="r" rtl="0">
              <a:spcBef>
                <a:spcPts val="0"/>
              </a:spcBef>
              <a:spcAft>
                <a:spcPts val="0"/>
              </a:spcAft>
              <a:buNone/>
            </a:pPr>
            <a:endParaRPr lang="pt-BR" sz="2000" dirty="0" smtClean="0">
              <a:solidFill>
                <a:srgbClr val="FF0000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R="0" lvl="0" algn="r" rtl="0">
              <a:spcBef>
                <a:spcPts val="0"/>
              </a:spcBef>
              <a:spcAft>
                <a:spcPts val="0"/>
              </a:spcAft>
              <a:buNone/>
            </a:pPr>
            <a:endParaRPr lang="pt-BR" sz="2000" dirty="0" smtClean="0">
              <a:solidFill>
                <a:srgbClr val="FF0000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R="0" lvl="0" algn="r" rtl="0">
              <a:spcBef>
                <a:spcPts val="0"/>
              </a:spcBef>
              <a:spcAft>
                <a:spcPts val="0"/>
              </a:spcAft>
              <a:buNone/>
            </a:pPr>
            <a:endParaRPr lang="pt-BR" sz="2000" dirty="0" smtClean="0">
              <a:solidFill>
                <a:srgbClr val="FF0000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R="0" lvl="0" algn="r" rtl="0">
              <a:spcBef>
                <a:spcPts val="0"/>
              </a:spcBef>
              <a:spcAft>
                <a:spcPts val="0"/>
              </a:spcAft>
              <a:buNone/>
            </a:pPr>
            <a:endParaRPr lang="pt-BR" sz="2000" dirty="0" smtClean="0">
              <a:solidFill>
                <a:srgbClr val="FF0000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R="0" lvl="0" algn="r" rtl="0">
              <a:spcBef>
                <a:spcPts val="0"/>
              </a:spcBef>
              <a:spcAft>
                <a:spcPts val="0"/>
              </a:spcAft>
              <a:buNone/>
            </a:pPr>
            <a:endParaRPr lang="pt-BR" sz="1600" dirty="0" smtClean="0">
              <a:solidFill>
                <a:schemeClr val="tx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R="0" lvl="0" algn="r" rtl="0">
              <a:spcBef>
                <a:spcPts val="0"/>
              </a:spcBef>
              <a:spcAft>
                <a:spcPts val="0"/>
              </a:spcAft>
              <a:buNone/>
            </a:pPr>
            <a:endParaRPr lang="pt-BR" sz="1600" dirty="0">
              <a:solidFill>
                <a:schemeClr val="tx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R="0" lvl="0" algn="r" rtl="0">
              <a:spcBef>
                <a:spcPts val="0"/>
              </a:spcBef>
              <a:spcAft>
                <a:spcPts val="0"/>
              </a:spcAft>
              <a:buNone/>
            </a:pPr>
            <a:endParaRPr lang="pt-BR" sz="1600" dirty="0" smtClean="0">
              <a:solidFill>
                <a:schemeClr val="tx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R="0" lvl="0" algn="r" rtl="0">
              <a:spcBef>
                <a:spcPts val="0"/>
              </a:spcBef>
              <a:spcAft>
                <a:spcPts val="0"/>
              </a:spcAft>
              <a:buNone/>
            </a:pPr>
            <a:endParaRPr lang="pt-BR" sz="1600" dirty="0">
              <a:solidFill>
                <a:schemeClr val="tx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R="0" lvl="0" algn="r" rtl="0">
              <a:spcBef>
                <a:spcPts val="0"/>
              </a:spcBef>
              <a:spcAft>
                <a:spcPts val="0"/>
              </a:spcAft>
              <a:buNone/>
            </a:pPr>
            <a:endParaRPr lang="pt-BR" sz="1600" dirty="0" smtClean="0">
              <a:solidFill>
                <a:schemeClr val="tx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R="0" lvl="0" algn="r" rtl="0">
              <a:spcBef>
                <a:spcPts val="0"/>
              </a:spcBef>
              <a:spcAft>
                <a:spcPts val="0"/>
              </a:spcAft>
              <a:buNone/>
            </a:pPr>
            <a:endParaRPr lang="pt-BR" sz="1600" dirty="0">
              <a:solidFill>
                <a:schemeClr val="tx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R="0" lvl="0" algn="r" rtl="0">
              <a:spcBef>
                <a:spcPts val="0"/>
              </a:spcBef>
              <a:spcAft>
                <a:spcPts val="0"/>
              </a:spcAft>
              <a:buNone/>
            </a:pPr>
            <a:endParaRPr lang="pt-BR" sz="1600" dirty="0" smtClean="0">
              <a:solidFill>
                <a:schemeClr val="tx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R="0" lvl="0" algn="r" rtl="0">
              <a:spcBef>
                <a:spcPts val="0"/>
              </a:spcBef>
              <a:spcAft>
                <a:spcPts val="0"/>
              </a:spcAft>
              <a:buNone/>
            </a:pPr>
            <a:endParaRPr lang="pt-BR" sz="1600" dirty="0">
              <a:solidFill>
                <a:schemeClr val="tx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R="0" lvl="0" algn="r" rtl="0">
              <a:spcBef>
                <a:spcPts val="0"/>
              </a:spcBef>
              <a:spcAft>
                <a:spcPts val="0"/>
              </a:spcAft>
              <a:buNone/>
            </a:pPr>
            <a:endParaRPr lang="pt-BR" sz="1600" dirty="0" smtClean="0">
              <a:solidFill>
                <a:schemeClr val="tx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R="0" lvl="0" algn="r" rtl="0">
              <a:spcBef>
                <a:spcPts val="0"/>
              </a:spcBef>
              <a:spcAft>
                <a:spcPts val="0"/>
              </a:spcAft>
              <a:buNone/>
            </a:pPr>
            <a:endParaRPr lang="pt-BR" sz="1600" dirty="0">
              <a:solidFill>
                <a:schemeClr val="tx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R="0" lvl="0" algn="r" rtl="0">
              <a:spcBef>
                <a:spcPts val="0"/>
              </a:spcBef>
              <a:spcAft>
                <a:spcPts val="0"/>
              </a:spcAft>
              <a:buNone/>
            </a:pPr>
            <a:endParaRPr lang="pt-BR" sz="1600" dirty="0" smtClean="0">
              <a:solidFill>
                <a:schemeClr val="tx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R="0" lvl="0" algn="r" rtl="0">
              <a:spcBef>
                <a:spcPts val="0"/>
              </a:spcBef>
              <a:spcAft>
                <a:spcPts val="0"/>
              </a:spcAft>
              <a:buNone/>
            </a:pPr>
            <a:endParaRPr lang="pt-BR" sz="1600" dirty="0">
              <a:solidFill>
                <a:schemeClr val="tx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R="0" lvl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 smtClean="0">
                <a:solidFill>
                  <a:schemeClr val="tx1"/>
                </a:solidFill>
                <a:latin typeface="Bell MT"/>
                <a:ea typeface="Bell MT"/>
                <a:cs typeface="Bell MT"/>
                <a:sym typeface="Bell MT"/>
              </a:rPr>
              <a:t>Por: Mateus e João Pedro</a:t>
            </a:r>
            <a:endParaRPr sz="2000" dirty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0" marR="0" lvl="0" indent="36195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0" marR="0" lvl="0" indent="36195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0" marR="0" lvl="0" indent="36195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0" marR="0" lvl="0" indent="36195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</p:txBody>
      </p:sp>
      <p:sp>
        <p:nvSpPr>
          <p:cNvPr id="105" name="Shape 105"/>
          <p:cNvSpPr txBox="1"/>
          <p:nvPr/>
        </p:nvSpPr>
        <p:spPr>
          <a:xfrm>
            <a:off x="3597275" y="6929213"/>
            <a:ext cx="3000300" cy="987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/>
            <a:r>
              <a:rPr lang="pt-BR" sz="1300" dirty="0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Ilustração do ciclo do ouro no Brasil colonial. </a:t>
            </a:r>
            <a:r>
              <a:rPr lang="pt-BR" sz="1300" dirty="0" smtClean="0">
                <a:solidFill>
                  <a:schemeClr val="tx1"/>
                </a:solidFill>
                <a:latin typeface="Bell MT"/>
                <a:ea typeface="Bell MT"/>
                <a:cs typeface="Bell MT"/>
                <a:sym typeface="Bell MT"/>
              </a:rPr>
              <a:t>Fonte: encrypted-tbn0.gstatic.com</a:t>
            </a:r>
            <a:endParaRPr sz="1300" dirty="0">
              <a:solidFill>
                <a:schemeClr val="tx1"/>
              </a:solidFill>
            </a:endParaRPr>
          </a:p>
        </p:txBody>
      </p:sp>
      <p:pic>
        <p:nvPicPr>
          <p:cNvPr id="106" name="Shape 106" descr="brasil-colonial-mineracao-consequencias-ciclo-do-ouro-e-decadencia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02213" y="5046730"/>
            <a:ext cx="2880324" cy="1842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92"/>
          <p:cNvSpPr txBox="1"/>
          <p:nvPr/>
        </p:nvSpPr>
        <p:spPr>
          <a:xfrm>
            <a:off x="129441" y="437575"/>
            <a:ext cx="6624600" cy="400200"/>
          </a:xfrm>
          <a:prstGeom prst="rect">
            <a:avLst/>
          </a:prstGeom>
          <a:noFill/>
          <a:ln w="28575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/>
            <a:r>
              <a:rPr lang="pt-BR" sz="2000" b="1" dirty="0" smtClean="0">
                <a:latin typeface="Bell MT" pitchFamily="18" charset="0"/>
              </a:rPr>
              <a:t>Inovando - Avanços Da Ciência Na Sociedade</a:t>
            </a:r>
            <a:endParaRPr lang="pt-BR" sz="2000" b="1" dirty="0">
              <a:solidFill>
                <a:srgbClr val="FF0000"/>
              </a:solidFill>
              <a:latin typeface="Bell MT" pitchFamily="18" charset="0"/>
              <a:ea typeface="Bell MT"/>
              <a:cs typeface="Bell MT"/>
              <a:sym typeface="Bell MT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44624" y="56456"/>
            <a:ext cx="3888432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t-BR" sz="1400" dirty="0" smtClean="0">
                <a:latin typeface="Bahnschrift Light" pitchFamily="34" charset="0"/>
              </a:rPr>
              <a:t>Ano 01 	Edição nº 007</a:t>
            </a:r>
            <a:endParaRPr lang="pt-BR" sz="1400" dirty="0">
              <a:latin typeface="Bahnschrift Light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933056" y="56456"/>
            <a:ext cx="2880320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t-BR" sz="1400" dirty="0" smtClean="0">
                <a:latin typeface="Bahnschrift Light" pitchFamily="34" charset="0"/>
              </a:rPr>
              <a:t>Segunda, </a:t>
            </a:r>
            <a:r>
              <a:rPr lang="pt-BR" dirty="0" smtClean="0">
                <a:latin typeface="Bahnschrift Light" pitchFamily="34" charset="0"/>
              </a:rPr>
              <a:t>11</a:t>
            </a:r>
            <a:r>
              <a:rPr lang="pt-BR" sz="1400" dirty="0" smtClean="0">
                <a:latin typeface="Bahnschrift Light" pitchFamily="34" charset="0"/>
              </a:rPr>
              <a:t> de  março  </a:t>
            </a:r>
            <a:r>
              <a:rPr lang="pt-BR" sz="1400" dirty="0" smtClean="0">
                <a:latin typeface="Bahnschrift Light" pitchFamily="34" charset="0"/>
              </a:rPr>
              <a:t>de </a:t>
            </a:r>
            <a:r>
              <a:rPr lang="pt-BR" sz="1400" dirty="0" smtClean="0">
                <a:latin typeface="Bahnschrift Light" pitchFamily="34" charset="0"/>
              </a:rPr>
              <a:t>2019</a:t>
            </a:r>
            <a:endParaRPr lang="pt-BR" sz="1400" dirty="0">
              <a:latin typeface="Bahnschrift Light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/>
        </p:nvSpPr>
        <p:spPr>
          <a:xfrm>
            <a:off x="116632" y="923017"/>
            <a:ext cx="6624736" cy="430887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b="1" dirty="0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Pesquisa no Brasil e Mundo</a:t>
            </a:r>
            <a:endParaRPr sz="2200" b="1" dirty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</p:txBody>
      </p:sp>
      <p:sp>
        <p:nvSpPr>
          <p:cNvPr id="115" name="Shape 115"/>
          <p:cNvSpPr txBox="1"/>
          <p:nvPr/>
        </p:nvSpPr>
        <p:spPr>
          <a:xfrm>
            <a:off x="116632" y="1475408"/>
            <a:ext cx="3240360" cy="8280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dirty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  </a:t>
            </a:r>
            <a:endParaRPr dirty="0"/>
          </a:p>
          <a:p>
            <a:pPr algn="ctr"/>
            <a:endParaRPr lang="pt-BR" sz="2200" dirty="0" smtClean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algn="ctr"/>
            <a:r>
              <a:rPr lang="pt-BR" sz="2000" b="1" u="sng" dirty="0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Galáxia GN-z11</a:t>
            </a:r>
          </a:p>
          <a:p>
            <a:pPr indent="355600" algn="just"/>
            <a:r>
              <a:rPr lang="pt-BR" sz="2000" dirty="0" smtClean="0">
                <a:latin typeface="Bell MT" pitchFamily="18" charset="0"/>
              </a:rPr>
              <a:t>Em 2016, o telescópio Hubble da </a:t>
            </a:r>
            <a:r>
              <a:rPr lang="pt-BR" sz="2000" dirty="0" err="1" smtClean="0">
                <a:latin typeface="Bell MT" pitchFamily="18" charset="0"/>
              </a:rPr>
              <a:t>Nasa</a:t>
            </a:r>
            <a:r>
              <a:rPr lang="pt-BR" sz="2000" dirty="0" smtClean="0">
                <a:latin typeface="Bell MT" pitchFamily="18" charset="0"/>
              </a:rPr>
              <a:t> descobre uma galáxia à 13,4 bilhões de anos luz de distância.</a:t>
            </a:r>
          </a:p>
          <a:p>
            <a:pPr indent="355600" algn="just"/>
            <a:r>
              <a:rPr lang="pt-BR" sz="2000" dirty="0" smtClean="0">
                <a:latin typeface="Bell MT" pitchFamily="18" charset="0"/>
              </a:rPr>
              <a:t>Essa estrutura </a:t>
            </a:r>
            <a:r>
              <a:rPr lang="pt-BR" sz="2000" dirty="0" err="1" smtClean="0">
                <a:latin typeface="Bell MT" pitchFamily="18" charset="0"/>
              </a:rPr>
              <a:t>côsmica</a:t>
            </a:r>
            <a:r>
              <a:rPr lang="pt-BR" sz="2000" dirty="0" smtClean="0">
                <a:latin typeface="Bell MT" pitchFamily="18" charset="0"/>
              </a:rPr>
              <a:t> que emitiu tal luz foi avistada em 2014, mas só em 2016 depois de uma análise detalhada foi concretizada sua existência.</a:t>
            </a:r>
          </a:p>
          <a:p>
            <a:pPr indent="355600" algn="just"/>
            <a:r>
              <a:rPr lang="pt-BR" sz="2000" dirty="0" smtClean="0">
                <a:latin typeface="Bell MT" pitchFamily="18" charset="0"/>
              </a:rPr>
              <a:t>Cientistas afirmam que Hubble superou às expectativas.</a:t>
            </a:r>
            <a:r>
              <a:rPr lang="pt-BR" sz="2000" i="1" dirty="0" smtClean="0">
                <a:latin typeface="Bell MT" pitchFamily="18" charset="0"/>
              </a:rPr>
              <a:t> “Demos um grande passo atrás no tempo, além daquilo que jamais</a:t>
            </a:r>
            <a:endParaRPr lang="pt-BR" sz="2000" b="1" dirty="0" smtClean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R="0" lvl="0" indent="35560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dirty="0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 </a:t>
            </a:r>
          </a:p>
        </p:txBody>
      </p:sp>
      <p:sp>
        <p:nvSpPr>
          <p:cNvPr id="116" name="Shape 116"/>
          <p:cNvSpPr txBox="1"/>
          <p:nvPr/>
        </p:nvSpPr>
        <p:spPr>
          <a:xfrm>
            <a:off x="3501008" y="1475408"/>
            <a:ext cx="3240360" cy="8280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just"/>
            <a:r>
              <a:rPr lang="pt-BR" sz="2000" i="1" dirty="0" smtClean="0">
                <a:latin typeface="Bell MT" pitchFamily="18" charset="0"/>
              </a:rPr>
              <a:t>esperávamos poder fazer com o Hubble", </a:t>
            </a:r>
            <a:r>
              <a:rPr lang="pt-BR" sz="2000" dirty="0" smtClean="0">
                <a:latin typeface="Bell MT" pitchFamily="18" charset="0"/>
              </a:rPr>
              <a:t>afirmou o astrônomo Pascal </a:t>
            </a:r>
            <a:r>
              <a:rPr lang="pt-BR" sz="2000" dirty="0" err="1" smtClean="0">
                <a:latin typeface="Bell MT" pitchFamily="18" charset="0"/>
              </a:rPr>
              <a:t>Oesch</a:t>
            </a:r>
            <a:r>
              <a:rPr lang="pt-BR" sz="2000" dirty="0" smtClean="0">
                <a:latin typeface="Bell MT" pitchFamily="18" charset="0"/>
              </a:rPr>
              <a:t>, da Universidade Yale. </a:t>
            </a:r>
          </a:p>
          <a:p>
            <a:pPr indent="355600" algn="just"/>
            <a:r>
              <a:rPr lang="pt-BR" sz="2000" dirty="0" smtClean="0">
                <a:latin typeface="Bell MT" pitchFamily="18" charset="0"/>
              </a:rPr>
              <a:t>Tal galáxia, pequena para os padrões, menor que Via Láctea, consegue ainda ser maior em 25 vezes que a massa do Sol, produzindo estrelas 20 vezes mais rápido que nossa galáxia.  Depois de tantas descobertas e curiosidades sobre essa determinada galáxia, astrônomos dizem que recorde de Hubble e da galáxia GN-z11, podem ser quebrados esse ano (2018) quando o sucessor de Hubble será lançado, o  telescópio espacial  James Weeb.</a:t>
            </a:r>
          </a:p>
          <a:p>
            <a:pPr indent="355600" algn="just"/>
            <a:r>
              <a:rPr lang="pt-BR" sz="2000" dirty="0" smtClean="0">
                <a:latin typeface="Bell MT" pitchFamily="18" charset="0"/>
              </a:rPr>
              <a:t>O espaço é uma fonte inesgotável de descobertas que permitirá à sociedade ampliar o conhecimento científico</a:t>
            </a:r>
            <a:r>
              <a:rPr lang="pt-BR" sz="2000" dirty="0" smtClean="0"/>
              <a:t>.</a:t>
            </a:r>
          </a:p>
          <a:p>
            <a:pPr indent="355600" algn="r"/>
            <a:r>
              <a:rPr lang="pt-BR" sz="2000" dirty="0" smtClean="0"/>
              <a:t> </a:t>
            </a:r>
            <a:r>
              <a:rPr lang="pt-BR" sz="1600" dirty="0" smtClean="0">
                <a:solidFill>
                  <a:schemeClr val="tx1"/>
                </a:solidFill>
                <a:latin typeface="Bell MT"/>
                <a:sym typeface="Bell MT"/>
              </a:rPr>
              <a:t>Por: Giovana e Nainá </a:t>
            </a:r>
            <a:endParaRPr sz="1600" dirty="0">
              <a:solidFill>
                <a:schemeClr val="tx1"/>
              </a:solidFill>
            </a:endParaRPr>
          </a:p>
          <a:p>
            <a:pPr marL="0" marR="0" lvl="0" indent="36195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0" marR="0" lvl="0" indent="36195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0" marR="0" lvl="0" indent="36195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0" marR="0" lvl="0" indent="36195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0" marR="0" lvl="0" indent="36195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0" marR="0" lvl="0" indent="36195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</p:txBody>
      </p:sp>
      <p:sp>
        <p:nvSpPr>
          <p:cNvPr id="117" name="Shape 117"/>
          <p:cNvSpPr txBox="1"/>
          <p:nvPr/>
        </p:nvSpPr>
        <p:spPr>
          <a:xfrm>
            <a:off x="116632" y="3740911"/>
            <a:ext cx="3168352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dirty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Detalhe ampliado mostra a galáxia GN-z11, encontrada pelo Telescópio Espacial Hubble (Foto: Hubble/</a:t>
            </a:r>
            <a:r>
              <a:rPr lang="pt-BR" sz="1200" dirty="0" err="1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Nasa</a:t>
            </a:r>
            <a:r>
              <a:rPr lang="pt-BR" sz="1200" dirty="0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). </a:t>
            </a:r>
            <a:endParaRPr sz="1200" dirty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</p:txBody>
      </p:sp>
      <p:pic>
        <p:nvPicPr>
          <p:cNvPr id="119" name="Shape 119" descr="976f4e50-8a8f-40e9-9a50-7843c99a4ebd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6558" y="1530523"/>
            <a:ext cx="3000507" cy="2190483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Shape 92"/>
          <p:cNvSpPr txBox="1"/>
          <p:nvPr/>
        </p:nvSpPr>
        <p:spPr>
          <a:xfrm>
            <a:off x="113675" y="437575"/>
            <a:ext cx="6624600" cy="400200"/>
          </a:xfrm>
          <a:prstGeom prst="rect">
            <a:avLst/>
          </a:prstGeom>
          <a:noFill/>
          <a:ln w="28575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/>
            <a:r>
              <a:rPr lang="pt-BR" sz="2000" b="1" dirty="0" smtClean="0">
                <a:latin typeface="Bell MT" pitchFamily="18" charset="0"/>
              </a:rPr>
              <a:t>Inovando - Avanços Da Ciência Na Sociedade</a:t>
            </a:r>
            <a:endParaRPr lang="pt-BR" sz="2000" b="1" dirty="0">
              <a:solidFill>
                <a:srgbClr val="FF0000"/>
              </a:solidFill>
              <a:latin typeface="Bell MT" pitchFamily="18" charset="0"/>
              <a:ea typeface="Bell MT"/>
              <a:cs typeface="Bell MT"/>
              <a:sym typeface="Bell MT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44624" y="56456"/>
            <a:ext cx="3888432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t-BR" sz="1400" dirty="0" smtClean="0">
                <a:latin typeface="Bahnschrift Light" pitchFamily="34" charset="0"/>
              </a:rPr>
              <a:t>Ano 01 	Edição nº 007</a:t>
            </a:r>
            <a:endParaRPr lang="pt-BR" sz="1400" dirty="0">
              <a:latin typeface="Bahnschrift Light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933056" y="56456"/>
            <a:ext cx="2880320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t-BR" sz="1400" dirty="0" smtClean="0">
                <a:latin typeface="Bahnschrift Light" pitchFamily="34" charset="0"/>
              </a:rPr>
              <a:t>Segunda, </a:t>
            </a:r>
            <a:r>
              <a:rPr lang="pt-BR" sz="1400" dirty="0" smtClean="0">
                <a:latin typeface="Bahnschrift Light" pitchFamily="34" charset="0"/>
              </a:rPr>
              <a:t>11 de  março  </a:t>
            </a:r>
            <a:r>
              <a:rPr lang="pt-BR" sz="1400" dirty="0" smtClean="0">
                <a:latin typeface="Bahnschrift Light" pitchFamily="34" charset="0"/>
              </a:rPr>
              <a:t>de </a:t>
            </a:r>
            <a:r>
              <a:rPr lang="pt-BR" sz="1400" dirty="0" smtClean="0">
                <a:latin typeface="Bahnschrift Light" pitchFamily="34" charset="0"/>
              </a:rPr>
              <a:t>2019</a:t>
            </a:r>
            <a:endParaRPr lang="pt-BR" sz="1400" dirty="0">
              <a:latin typeface="Bahnschrift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/>
          <p:nvPr/>
        </p:nvSpPr>
        <p:spPr>
          <a:xfrm>
            <a:off x="116632" y="940867"/>
            <a:ext cx="6624736" cy="8820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dirty="0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História da Ciência</a:t>
            </a:r>
          </a:p>
          <a:p>
            <a:pPr algn="ctr"/>
            <a:r>
              <a:rPr lang="pt-BR" sz="2000" b="1" u="sng" dirty="0" err="1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Nikola</a:t>
            </a:r>
            <a:r>
              <a:rPr lang="pt-BR" sz="2000" b="1" u="sng" dirty="0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 </a:t>
            </a:r>
            <a:r>
              <a:rPr lang="pt-BR" sz="2000" b="1" u="sng" dirty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Tesla, o </a:t>
            </a:r>
            <a:r>
              <a:rPr lang="pt-BR" sz="2000" b="1" u="sng" dirty="0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gênio</a:t>
            </a:r>
            <a:endParaRPr lang="pt-BR" sz="2000" u="sng" dirty="0">
              <a:ea typeface="Bell MT"/>
            </a:endParaRPr>
          </a:p>
          <a:p>
            <a:pPr lvl="0" indent="355600" algn="just"/>
            <a:endParaRPr lang="pt-BR" sz="2000" u="sng" dirty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lvl="0" indent="355600" algn="just"/>
            <a:endParaRPr lang="pt-BR" sz="2000" u="sng" dirty="0" smtClean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lvl="0" indent="355600" algn="just"/>
            <a:endParaRPr lang="pt-BR" sz="2000" u="sng" dirty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lvl="0" indent="355600" algn="just"/>
            <a:endParaRPr lang="pt-BR" sz="2000" u="sng" dirty="0" smtClean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lvl="0" indent="355600" algn="just"/>
            <a:endParaRPr lang="pt-BR" sz="2000" u="sng" dirty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lvl="0" indent="355600" algn="just"/>
            <a:endParaRPr lang="pt-BR" sz="2000" u="sng" dirty="0" smtClean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lvl="0" indent="355600" algn="just"/>
            <a:endParaRPr lang="pt-BR" sz="2000" u="sng" dirty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lvl="0" indent="1079500" algn="just">
              <a:tabLst>
                <a:tab pos="901700" algn="l"/>
              </a:tabLst>
            </a:pPr>
            <a:endParaRPr lang="pt-BR" sz="2000" u="sng" dirty="0" smtClean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lvl="0" indent="1079500" algn="just">
              <a:tabLst>
                <a:tab pos="901700" algn="l"/>
              </a:tabLst>
            </a:pPr>
            <a:r>
              <a:rPr lang="pt-BR" sz="2000" dirty="0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do campo magnético rotativo desenvolveu a corrente alternada. Com isso, ocorreu uma revolução elétrica e surgiram novos usos para a eletricidade, o que contribui para a introdução da Segunda Revolução Industrial, na segunda metade do século XIX. </a:t>
            </a:r>
          </a:p>
          <a:p>
            <a:pPr lvl="0" indent="355600" algn="just"/>
            <a:r>
              <a:rPr lang="pt-BR" sz="2000" dirty="0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Até hoje, esse tipo de corrente é o mais utilizado no planeta e serve de base para modernos sistemas de energia elétrica. Além de ter inspirado o visionário </a:t>
            </a:r>
            <a:r>
              <a:rPr lang="pt-BR" sz="2000" dirty="0" err="1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Elon</a:t>
            </a:r>
            <a:r>
              <a:rPr lang="pt-BR" sz="2000" dirty="0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 </a:t>
            </a:r>
            <a:r>
              <a:rPr lang="pt-BR" sz="2000" dirty="0" err="1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Musk</a:t>
            </a:r>
            <a:r>
              <a:rPr lang="pt-BR" sz="2000" dirty="0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, que criou a empresa “Tesla”, fabricante de carros elétricos e baterias, objetivando atingir uma economia de energia mais sustentável e mais acessível, em contraposição ao exorbitante uso de energia não renovável, como a queima de combustíveis fósseis. </a:t>
            </a:r>
          </a:p>
          <a:p>
            <a:pPr lvl="0" indent="355600" algn="just"/>
            <a:r>
              <a:rPr lang="pt-BR" sz="2000" dirty="0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Entretanto, apesar de ter iluminado o mundo com suas </a:t>
            </a:r>
            <a:r>
              <a:rPr lang="pt-BR" sz="2000" dirty="0" err="1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idéias</a:t>
            </a:r>
            <a:r>
              <a:rPr lang="pt-BR" sz="2000" dirty="0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, Tesla se encontra na sombra do esquecimento, muitas vezes não sendo dado devido reconhecimento por suas patentes, como o rádio (atribuído a Marconi), e a eletricidade (atribuída a Thomas Edison).</a:t>
            </a:r>
          </a:p>
          <a:p>
            <a:pPr lvl="0" indent="355600" algn="just"/>
            <a:r>
              <a:rPr lang="pt-BR" sz="2000" dirty="0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                                                                 </a:t>
            </a:r>
            <a:r>
              <a:rPr lang="pt-BR" sz="1600" dirty="0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Por: Brisa e Gabriele</a:t>
            </a:r>
            <a:endParaRPr sz="1600" dirty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</p:txBody>
      </p:sp>
      <p:pic>
        <p:nvPicPr>
          <p:cNvPr id="130" name="Shape 1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00689" y="1628795"/>
            <a:ext cx="1719029" cy="2216191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31" name="Shape 131"/>
          <p:cNvSpPr txBox="1"/>
          <p:nvPr/>
        </p:nvSpPr>
        <p:spPr>
          <a:xfrm>
            <a:off x="4292600" y="3816391"/>
            <a:ext cx="253520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Nikola Tesla. Foto</a:t>
            </a:r>
            <a:r>
              <a:rPr lang="pt-BR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pt-BR" sz="12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Napoleon</a:t>
            </a:r>
            <a:r>
              <a:rPr lang="pt-BR" sz="12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pt-BR" sz="1200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Sarony</a:t>
            </a:r>
            <a:endParaRPr sz="1200" dirty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</p:txBody>
      </p:sp>
      <p:sp>
        <p:nvSpPr>
          <p:cNvPr id="12" name="Shape 92"/>
          <p:cNvSpPr txBox="1"/>
          <p:nvPr/>
        </p:nvSpPr>
        <p:spPr>
          <a:xfrm>
            <a:off x="113675" y="437575"/>
            <a:ext cx="6624600" cy="400200"/>
          </a:xfrm>
          <a:prstGeom prst="rect">
            <a:avLst/>
          </a:prstGeom>
          <a:noFill/>
          <a:ln w="28575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/>
            <a:r>
              <a:rPr lang="pt-BR" sz="2000" b="1" dirty="0" smtClean="0">
                <a:latin typeface="Bell MT" pitchFamily="18" charset="0"/>
              </a:rPr>
              <a:t>Inovando - Avanços Da Ciência Na Sociedade</a:t>
            </a:r>
            <a:endParaRPr lang="pt-BR" sz="2000" b="1" dirty="0">
              <a:solidFill>
                <a:srgbClr val="FF0000"/>
              </a:solidFill>
              <a:latin typeface="Bell MT" pitchFamily="18" charset="0"/>
              <a:ea typeface="Bell MT"/>
              <a:cs typeface="Bell MT"/>
              <a:sym typeface="Bell MT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65100" y="1851660"/>
            <a:ext cx="4102100" cy="26155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pt-BR" sz="2000" dirty="0" smtClean="0">
                <a:latin typeface="Bell MT" pitchFamily="18" charset="0"/>
              </a:rPr>
              <a:t>O cientista croata Nikola Tesla (1856-1943), é conhecido como o “mestre dos raios”, devido ao seus estudos inovadores sobre eletricidade.</a:t>
            </a:r>
          </a:p>
          <a:p>
            <a:pPr indent="355600" algn="just"/>
            <a:r>
              <a:rPr lang="pt-BR" sz="2000" dirty="0" smtClean="0">
                <a:latin typeface="Bell MT" pitchFamily="18" charset="0"/>
              </a:rPr>
              <a:t>Em contraposição à produção de energia pela corrente contínua de Thomas Edison, Tesla, a partir do principio 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44624" y="56456"/>
            <a:ext cx="3888432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t-BR" sz="1400" dirty="0" smtClean="0">
                <a:latin typeface="Bahnschrift Light" pitchFamily="34" charset="0"/>
              </a:rPr>
              <a:t>Ano 01 	Edição nº 007</a:t>
            </a:r>
            <a:endParaRPr lang="pt-BR" sz="1400" dirty="0">
              <a:latin typeface="Bahnschrift Light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3933056" y="56456"/>
            <a:ext cx="2880320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t-BR" sz="1400" dirty="0" smtClean="0">
                <a:latin typeface="Bahnschrift Light" pitchFamily="34" charset="0"/>
              </a:rPr>
              <a:t>Segunda, </a:t>
            </a:r>
            <a:r>
              <a:rPr lang="pt-BR" sz="1400" dirty="0" smtClean="0">
                <a:latin typeface="Bahnschrift Light" pitchFamily="34" charset="0"/>
              </a:rPr>
              <a:t>11 de  março  </a:t>
            </a:r>
            <a:r>
              <a:rPr lang="pt-BR" sz="1400" dirty="0" smtClean="0">
                <a:latin typeface="Bahnschrift Light" pitchFamily="34" charset="0"/>
              </a:rPr>
              <a:t>de </a:t>
            </a:r>
            <a:r>
              <a:rPr lang="pt-BR" sz="1400" dirty="0" smtClean="0">
                <a:latin typeface="Bahnschrift Light" pitchFamily="34" charset="0"/>
              </a:rPr>
              <a:t>2019</a:t>
            </a:r>
            <a:endParaRPr lang="pt-BR" sz="1400" dirty="0">
              <a:latin typeface="Bahnschrift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/>
          <p:nvPr/>
        </p:nvSpPr>
        <p:spPr>
          <a:xfrm>
            <a:off x="116632" y="948417"/>
            <a:ext cx="6624736" cy="430887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pt-BR" sz="2000" b="1" dirty="0" smtClean="0">
                <a:solidFill>
                  <a:schemeClr val="dk1"/>
                </a:solidFill>
                <a:latin typeface="Bell MT"/>
                <a:sym typeface="Bell MT"/>
              </a:rPr>
              <a:t>Ciência e Sociedade</a:t>
            </a:r>
            <a:endParaRPr sz="2100" dirty="0"/>
          </a:p>
        </p:txBody>
      </p:sp>
      <p:sp>
        <p:nvSpPr>
          <p:cNvPr id="140" name="Shape 140"/>
          <p:cNvSpPr txBox="1"/>
          <p:nvPr/>
        </p:nvSpPr>
        <p:spPr>
          <a:xfrm>
            <a:off x="117202" y="1465400"/>
            <a:ext cx="3240300" cy="8280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pt-BR" sz="2000" b="1" u="sng" dirty="0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Pulchellina: possível cura  </a:t>
            </a:r>
            <a:r>
              <a:rPr lang="pt-BR" sz="2000" b="1" u="sng" dirty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do HIV</a:t>
            </a:r>
            <a:endParaRPr lang="pt-BR" sz="2000" u="sng" dirty="0"/>
          </a:p>
          <a:p>
            <a:pPr marR="0" lvl="0" indent="355600" algn="just" rtl="0">
              <a:spcBef>
                <a:spcPts val="0"/>
              </a:spcBef>
              <a:spcAft>
                <a:spcPts val="0"/>
              </a:spcAft>
              <a:buNone/>
            </a:pPr>
            <a:endParaRPr lang="pt-BR" sz="2000" dirty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R="0" lvl="0" indent="35560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Pesquisadores </a:t>
            </a:r>
            <a:r>
              <a:rPr lang="pt-BR" sz="2000" dirty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da USP, juntamente com a Universidade de Louisiana, nos Estados Unidos, realizaram algo inédito: acabar com as células que estavam  infectadas com HIV até mesmo as "adormecidas", sem causar </a:t>
            </a:r>
            <a:r>
              <a:rPr lang="pt-BR" sz="2000" dirty="0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danos a </a:t>
            </a:r>
            <a:r>
              <a:rPr lang="pt-BR" sz="2000" dirty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células saudáveis.</a:t>
            </a:r>
            <a:endParaRPr dirty="0"/>
          </a:p>
          <a:p>
            <a:pPr marR="0" lvl="0" indent="35560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A imunotoxina que os cientistas desenvolveram conseguiu matar 90% das células doentes em apenas dez minutos, </a:t>
            </a:r>
            <a:r>
              <a:rPr lang="pt-BR" sz="2000" dirty="0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em </a:t>
            </a:r>
            <a:r>
              <a:rPr lang="pt-BR" sz="2000" dirty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laboratório. </a:t>
            </a:r>
            <a:r>
              <a:rPr lang="pt-BR" sz="2000" dirty="0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De acordo com Francisco </a:t>
            </a:r>
            <a:r>
              <a:rPr lang="pt-BR" sz="2000" dirty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Guimarães, supervisor do estudo no Instituto de Física da USP de São </a:t>
            </a:r>
            <a:r>
              <a:rPr lang="pt-BR" sz="2000" dirty="0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Carlos: </a:t>
            </a:r>
            <a:r>
              <a:rPr lang="pt-BR" sz="2000" dirty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"A pesquisa foi bem-sucedida, mas ainda há uma longa fase de testes para ela que possa ser validada como terapia </a:t>
            </a:r>
            <a:r>
              <a:rPr lang="pt-BR" sz="2000" dirty="0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em humanos”.</a:t>
            </a:r>
          </a:p>
          <a:p>
            <a:pPr marR="0" lvl="0" indent="35560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/>
            </a:r>
            <a:br>
              <a:rPr lang="pt-BR" sz="2000" dirty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</a:br>
            <a:r>
              <a:rPr lang="pt-BR" sz="2000" dirty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/>
            </a:r>
            <a:br>
              <a:rPr lang="pt-BR" sz="2000" dirty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</a:br>
            <a:endParaRPr sz="2000" dirty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</p:txBody>
      </p:sp>
      <p:sp>
        <p:nvSpPr>
          <p:cNvPr id="141" name="Shape 141"/>
          <p:cNvSpPr txBox="1"/>
          <p:nvPr/>
        </p:nvSpPr>
        <p:spPr>
          <a:xfrm>
            <a:off x="3470528" y="1475408"/>
            <a:ext cx="3240360" cy="82800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indent="36195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No caso deste trabalho, este complexo é composto por um anticorpo que reconhece as células infectadas pelo vírus HIV e pela toxina pulchellina, proteína extraída de uma trepadeira nativa do Nordeste, a </a:t>
            </a:r>
            <a:r>
              <a:rPr lang="pt-BR" sz="2000" i="1" dirty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Abrus pulchellus tenuiflorus.</a:t>
            </a:r>
            <a:r>
              <a:rPr lang="pt-BR" sz="2000" dirty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 </a:t>
            </a:r>
            <a:endParaRPr sz="2000" dirty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R="0" lvl="0" indent="36195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R="0" lvl="0" indent="36195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R="0" lvl="0" indent="36195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R="0" lvl="0" indent="36195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R="0" lvl="0" indent="36195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R="0" lvl="0" indent="36195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R="0" lvl="0" indent="36195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R="0" lvl="0" indent="36195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R="0" lvl="0" indent="361950" algn="just" rtl="0">
              <a:spcBef>
                <a:spcPts val="0"/>
              </a:spcBef>
              <a:spcAft>
                <a:spcPts val="0"/>
              </a:spcAft>
              <a:buNone/>
            </a:pPr>
            <a:endParaRPr lang="pt-BR" sz="2000" dirty="0" smtClean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R="0" lvl="0" indent="361950" algn="just" rtl="0">
              <a:spcBef>
                <a:spcPts val="0"/>
              </a:spcBef>
              <a:spcAft>
                <a:spcPts val="0"/>
              </a:spcAft>
              <a:buNone/>
            </a:pPr>
            <a:endParaRPr lang="pt-BR" sz="2000" dirty="0" smtClean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R="0" lvl="0" indent="36195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A </a:t>
            </a:r>
            <a:r>
              <a:rPr lang="pt-BR" sz="2000" dirty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imunotoxina realiza um "trabalho em equipe": o anticorpo localiza a célula doente e essa toxina, a mata</a:t>
            </a:r>
            <a:r>
              <a:rPr lang="pt-BR" sz="2000" dirty="0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.</a:t>
            </a:r>
          </a:p>
          <a:p>
            <a:pPr marR="0" lvl="0" indent="361950" algn="just" rtl="0">
              <a:spcBef>
                <a:spcPts val="0"/>
              </a:spcBef>
              <a:spcAft>
                <a:spcPts val="0"/>
              </a:spcAft>
              <a:buNone/>
            </a:pPr>
            <a:endParaRPr lang="pt-BR" sz="2000" dirty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R="0" lvl="0" indent="361950" algn="just" rtl="0">
              <a:spcBef>
                <a:spcPts val="0"/>
              </a:spcBef>
              <a:spcAft>
                <a:spcPts val="0"/>
              </a:spcAft>
              <a:buNone/>
            </a:pPr>
            <a:endParaRPr lang="pt-BR" sz="2000" dirty="0" smtClean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R="0" lvl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 smtClean="0">
                <a:solidFill>
                  <a:schemeClr val="tx1"/>
                </a:solidFill>
                <a:latin typeface="Bell MT"/>
                <a:ea typeface="Bell MT"/>
                <a:cs typeface="Bell MT"/>
                <a:sym typeface="Bell MT"/>
              </a:rPr>
              <a:t>Por: Kelly  e Mariana</a:t>
            </a:r>
            <a:endParaRPr sz="1600" dirty="0">
              <a:solidFill>
                <a:schemeClr val="tx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R="0" lvl="0" indent="36195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R="0" lvl="0" indent="36195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R="0" lvl="0" indent="36195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R="0" lvl="0" indent="361950" algn="just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</p:txBody>
      </p:sp>
      <p:sp>
        <p:nvSpPr>
          <p:cNvPr id="142" name="Shape 142"/>
          <p:cNvSpPr txBox="1"/>
          <p:nvPr/>
        </p:nvSpPr>
        <p:spPr>
          <a:xfrm>
            <a:off x="3501007" y="6997712"/>
            <a:ext cx="3237267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3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Planta </a:t>
            </a:r>
            <a:r>
              <a:rPr lang="pt-BR" sz="1300" i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Abrus pulchelus </a:t>
            </a:r>
            <a:r>
              <a:rPr lang="pt-BR" sz="13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tenuiflorus. Foto</a:t>
            </a:r>
            <a:r>
              <a:rPr lang="pt-BR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Ana Paula de Araújo/Divulgação</a:t>
            </a:r>
            <a:endParaRPr sz="1300" dirty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</p:txBody>
      </p:sp>
      <p:pic>
        <p:nvPicPr>
          <p:cNvPr id="144" name="Shape 14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651294" y="4697854"/>
            <a:ext cx="2939788" cy="2325258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Shape 92"/>
          <p:cNvSpPr txBox="1"/>
          <p:nvPr/>
        </p:nvSpPr>
        <p:spPr>
          <a:xfrm>
            <a:off x="113675" y="437575"/>
            <a:ext cx="6624600" cy="400200"/>
          </a:xfrm>
          <a:prstGeom prst="rect">
            <a:avLst/>
          </a:prstGeom>
          <a:noFill/>
          <a:ln w="28575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/>
            <a:r>
              <a:rPr lang="pt-BR" sz="2000" b="1" dirty="0" smtClean="0">
                <a:latin typeface="Bell MT" pitchFamily="18" charset="0"/>
              </a:rPr>
              <a:t>Inovando - Avanços Da Ciência Na Sociedade</a:t>
            </a:r>
            <a:endParaRPr lang="pt-BR" sz="2000" b="1" dirty="0">
              <a:solidFill>
                <a:srgbClr val="FF0000"/>
              </a:solidFill>
              <a:latin typeface="Bell MT" pitchFamily="18" charset="0"/>
              <a:ea typeface="Bell MT"/>
              <a:cs typeface="Bell MT"/>
              <a:sym typeface="Bell MT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44624" y="56456"/>
            <a:ext cx="3888432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t-BR" sz="1400" dirty="0" smtClean="0">
                <a:latin typeface="Bahnschrift Light" pitchFamily="34" charset="0"/>
              </a:rPr>
              <a:t>Ano 01 	Edição nº 007</a:t>
            </a:r>
            <a:endParaRPr lang="pt-BR" sz="1400" dirty="0">
              <a:latin typeface="Bahnschrift Light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933056" y="56456"/>
            <a:ext cx="2880320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t-BR" sz="1400" dirty="0" smtClean="0">
                <a:latin typeface="Bahnschrift Light" pitchFamily="34" charset="0"/>
              </a:rPr>
              <a:t>Segunda, </a:t>
            </a:r>
            <a:r>
              <a:rPr lang="pt-BR" sz="1400" dirty="0" smtClean="0">
                <a:latin typeface="Bahnschrift Light" pitchFamily="34" charset="0"/>
              </a:rPr>
              <a:t>11 de  março  </a:t>
            </a:r>
            <a:r>
              <a:rPr lang="pt-BR" sz="1400" dirty="0" smtClean="0">
                <a:latin typeface="Bahnschrift Light" pitchFamily="34" charset="0"/>
              </a:rPr>
              <a:t>de </a:t>
            </a:r>
            <a:r>
              <a:rPr lang="pt-BR" sz="1400" dirty="0" smtClean="0">
                <a:latin typeface="Bahnschrift Light" pitchFamily="34" charset="0"/>
              </a:rPr>
              <a:t>2019</a:t>
            </a:r>
            <a:endParaRPr lang="pt-BR" sz="1400" dirty="0">
              <a:latin typeface="Bahnschrift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/>
          <p:nvPr/>
        </p:nvSpPr>
        <p:spPr>
          <a:xfrm>
            <a:off x="285725" y="1023900"/>
            <a:ext cx="6339000" cy="87444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 b="1" dirty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Imagem Científica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dirty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 </a:t>
            </a:r>
            <a:endParaRPr lang="pt-BR" sz="2400" b="1" dirty="0" smtClean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pt-BR" sz="2400" b="1" dirty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pt-BR" sz="2400" b="1" dirty="0" smtClean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pt-BR" sz="2400" b="1" dirty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pt-BR" sz="2400" b="1" dirty="0" smtClean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pt-BR" sz="2400" b="1" dirty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pt-BR" sz="2400" b="1" dirty="0" smtClean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pt-BR" sz="2400" b="1" dirty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pt-BR" sz="2400" b="1" dirty="0" smtClean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algn="just"/>
            <a:endParaRPr lang="pt-BR" sz="1600" dirty="0" smtClean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algn="just"/>
            <a:endParaRPr lang="pt-BR" dirty="0" smtClean="0">
              <a:solidFill>
                <a:schemeClr val="tx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algn="just"/>
            <a:r>
              <a:rPr lang="pt-BR" dirty="0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O lançamento do Geo-Hacking pode tornar-se realidade em um futuro próximo. </a:t>
            </a:r>
            <a:r>
              <a:rPr lang="pt-BR" dirty="0" smtClean="0">
                <a:solidFill>
                  <a:schemeClr val="tx1"/>
                </a:solidFill>
                <a:latin typeface="Bell MT"/>
                <a:ea typeface="Bell MT"/>
                <a:cs typeface="Bell MT"/>
                <a:sym typeface="Bell MT"/>
              </a:rPr>
              <a:t>Fonte: misteriosdomundo.org</a:t>
            </a:r>
            <a:endParaRPr lang="pt-BR" dirty="0">
              <a:solidFill>
                <a:schemeClr val="tx1"/>
              </a:solidFill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600" b="1" dirty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R="0" lvl="0" indent="35560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Geo-Hacking</a:t>
            </a:r>
            <a:r>
              <a:rPr lang="pt-BR" sz="2000" dirty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, um dos métodos mais controversos para combater a mudança climática ou mudar o clima do planeta. </a:t>
            </a:r>
            <a:r>
              <a:rPr lang="pt-BR" sz="2000" dirty="0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O </a:t>
            </a:r>
            <a:r>
              <a:rPr lang="pt-BR" sz="2000" dirty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balão irá pulverizar uma mistura de diferentes substâncias, na atmosfera superior </a:t>
            </a:r>
            <a:r>
              <a:rPr lang="pt-BR" sz="2000" dirty="0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e medir </a:t>
            </a:r>
            <a:r>
              <a:rPr lang="pt-BR" sz="2000" dirty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a quantidade de luz solar que as partículas </a:t>
            </a:r>
            <a:r>
              <a:rPr lang="pt-BR" sz="2000" dirty="0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refletem, </a:t>
            </a:r>
            <a:r>
              <a:rPr lang="pt-BR" sz="2000" dirty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isso pode levar grupos de drones para atmosfera superior com um cobertor de partículas, projetados para proteger a Terra dos efeitos negativos de muita luz solar</a:t>
            </a:r>
            <a:r>
              <a:rPr lang="pt-BR" sz="2000" dirty="0" smtClean="0">
                <a:solidFill>
                  <a:schemeClr val="dk1"/>
                </a:solidFill>
                <a:latin typeface="Bell MT"/>
                <a:ea typeface="Bell MT"/>
                <a:cs typeface="Bell MT"/>
                <a:sym typeface="Bell MT"/>
              </a:rPr>
              <a:t>.</a:t>
            </a:r>
          </a:p>
          <a:p>
            <a:pPr marR="0" lvl="0" indent="355600" algn="just" rtl="0">
              <a:spcBef>
                <a:spcPts val="0"/>
              </a:spcBef>
              <a:spcAft>
                <a:spcPts val="0"/>
              </a:spcAft>
              <a:buNone/>
            </a:pPr>
            <a:endParaRPr lang="pt-BR" sz="2000" b="1" dirty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R="0" lvl="0" indent="355600" algn="just" rtl="0">
              <a:spcBef>
                <a:spcPts val="0"/>
              </a:spcBef>
              <a:spcAft>
                <a:spcPts val="0"/>
              </a:spcAft>
              <a:buNone/>
            </a:pPr>
            <a:endParaRPr lang="pt-BR" sz="2000" b="1" dirty="0" smtClean="0">
              <a:solidFill>
                <a:schemeClr val="dk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R="0" lvl="0" indent="355600" algn="r" rtl="0">
              <a:spcBef>
                <a:spcPts val="0"/>
              </a:spcBef>
              <a:spcAft>
                <a:spcPts val="0"/>
              </a:spcAft>
              <a:buNone/>
            </a:pPr>
            <a:endParaRPr lang="pt-BR" sz="1600" dirty="0" smtClean="0">
              <a:solidFill>
                <a:schemeClr val="tx1"/>
              </a:solidFill>
              <a:latin typeface="Bell MT"/>
              <a:ea typeface="Bell MT"/>
              <a:cs typeface="Bell MT"/>
              <a:sym typeface="Bell MT"/>
            </a:endParaRPr>
          </a:p>
          <a:p>
            <a:pPr marR="0" lvl="0" indent="35560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 smtClean="0">
                <a:solidFill>
                  <a:schemeClr val="tx1"/>
                </a:solidFill>
                <a:latin typeface="Bell MT"/>
                <a:ea typeface="Bell MT"/>
                <a:cs typeface="Bell MT"/>
                <a:sym typeface="Bell MT"/>
              </a:rPr>
              <a:t>Por: Lívian e Nicole</a:t>
            </a:r>
            <a:endParaRPr sz="1600" dirty="0">
              <a:solidFill>
                <a:schemeClr val="tx1"/>
              </a:solidFill>
              <a:latin typeface="Bell MT"/>
              <a:ea typeface="Bell MT"/>
              <a:cs typeface="Bell MT"/>
              <a:sym typeface="Bell MT"/>
            </a:endParaRPr>
          </a:p>
        </p:txBody>
      </p:sp>
      <p:pic>
        <p:nvPicPr>
          <p:cNvPr id="154" name="Shape 154" descr="Balloons-Could-Be-Used-To-Spay-Sunscreening-Chemicals (1)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9465" y="1734001"/>
            <a:ext cx="5591520" cy="325985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92"/>
          <p:cNvSpPr txBox="1"/>
          <p:nvPr/>
        </p:nvSpPr>
        <p:spPr>
          <a:xfrm>
            <a:off x="113675" y="475675"/>
            <a:ext cx="6624600" cy="400200"/>
          </a:xfrm>
          <a:prstGeom prst="rect">
            <a:avLst/>
          </a:prstGeom>
          <a:noFill/>
          <a:ln w="28575" cap="flat" cmpd="sng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/>
            <a:r>
              <a:rPr lang="pt-BR" sz="2000" b="1" dirty="0" smtClean="0">
                <a:latin typeface="Bell MT" pitchFamily="18" charset="0"/>
              </a:rPr>
              <a:t>Inovando - Avanços Da Ciência Na Sociedade</a:t>
            </a:r>
            <a:endParaRPr lang="pt-BR" sz="2000" b="1" dirty="0">
              <a:solidFill>
                <a:srgbClr val="FF0000"/>
              </a:solidFill>
              <a:latin typeface="Bell MT" pitchFamily="18" charset="0"/>
              <a:ea typeface="Bell MT"/>
              <a:cs typeface="Bell MT"/>
              <a:sym typeface="Bell MT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44624" y="56456"/>
            <a:ext cx="3888432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t-BR" sz="1400" dirty="0" smtClean="0">
                <a:latin typeface="Bahnschrift Light" pitchFamily="34" charset="0"/>
              </a:rPr>
              <a:t>Ano 01 	Edição nº 007</a:t>
            </a:r>
            <a:endParaRPr lang="pt-BR" sz="1400" dirty="0">
              <a:latin typeface="Bahnschrift Light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3933056" y="56456"/>
            <a:ext cx="2880320" cy="3077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pt-BR" sz="1400" dirty="0" smtClean="0">
                <a:latin typeface="Bahnschrift Light" pitchFamily="34" charset="0"/>
              </a:rPr>
              <a:t>Segunda</a:t>
            </a:r>
            <a:r>
              <a:rPr lang="pt-BR" sz="1400" smtClean="0">
                <a:latin typeface="Bahnschrift Light" pitchFamily="34" charset="0"/>
              </a:rPr>
              <a:t>, </a:t>
            </a:r>
            <a:r>
              <a:rPr lang="pt-BR" sz="1400" smtClean="0">
                <a:latin typeface="Bahnschrift Light" pitchFamily="34" charset="0"/>
              </a:rPr>
              <a:t>11 </a:t>
            </a:r>
            <a:r>
              <a:rPr lang="pt-BR" sz="1400" dirty="0" smtClean="0">
                <a:latin typeface="Bahnschrift Light" pitchFamily="34" charset="0"/>
              </a:rPr>
              <a:t>de  março  </a:t>
            </a:r>
            <a:r>
              <a:rPr lang="pt-BR" sz="1400" dirty="0" smtClean="0">
                <a:latin typeface="Bahnschrift Light" pitchFamily="34" charset="0"/>
              </a:rPr>
              <a:t>de </a:t>
            </a:r>
            <a:r>
              <a:rPr lang="pt-BR" sz="1400" dirty="0" smtClean="0">
                <a:latin typeface="Bahnschrift Light" pitchFamily="34" charset="0"/>
              </a:rPr>
              <a:t>2019</a:t>
            </a:r>
            <a:endParaRPr lang="pt-BR" sz="1400" dirty="0">
              <a:latin typeface="Bahnschrift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679</TotalTime>
  <Words>1081</Words>
  <Application>Microsoft Office PowerPoint</Application>
  <PresentationFormat>Papel A4 (210 x 297 mm)</PresentationFormat>
  <Paragraphs>141</Paragraphs>
  <Slides>6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Arial</vt:lpstr>
      <vt:lpstr>Bahnschrift Light</vt:lpstr>
      <vt:lpstr>Bell MT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Jamile</dc:creator>
  <cp:lastModifiedBy>Sabrina Sá e Santana dos Santos</cp:lastModifiedBy>
  <cp:revision>31</cp:revision>
  <dcterms:modified xsi:type="dcterms:W3CDTF">2019-02-28T11:27:25Z</dcterms:modified>
</cp:coreProperties>
</file>